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eb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9"/>
  </p:notesMasterIdLst>
  <p:sldIdLst>
    <p:sldId id="360" r:id="rId5"/>
    <p:sldId id="363" r:id="rId6"/>
    <p:sldId id="431" r:id="rId7"/>
    <p:sldId id="2607" r:id="rId8"/>
    <p:sldId id="2608" r:id="rId9"/>
    <p:sldId id="2599" r:id="rId10"/>
    <p:sldId id="257" r:id="rId11"/>
    <p:sldId id="2609" r:id="rId12"/>
    <p:sldId id="932" r:id="rId13"/>
    <p:sldId id="831" r:id="rId14"/>
    <p:sldId id="922" r:id="rId15"/>
    <p:sldId id="2042" r:id="rId16"/>
    <p:sldId id="272" r:id="rId17"/>
    <p:sldId id="2612" r:id="rId18"/>
    <p:sldId id="316" r:id="rId19"/>
    <p:sldId id="317" r:id="rId20"/>
    <p:sldId id="318" r:id="rId21"/>
    <p:sldId id="357" r:id="rId22"/>
    <p:sldId id="2611" r:id="rId23"/>
    <p:sldId id="345" r:id="rId24"/>
    <p:sldId id="346" r:id="rId25"/>
    <p:sldId id="347" r:id="rId26"/>
    <p:sldId id="348" r:id="rId27"/>
    <p:sldId id="350" r:id="rId28"/>
    <p:sldId id="349" r:id="rId29"/>
    <p:sldId id="352" r:id="rId30"/>
    <p:sldId id="351" r:id="rId31"/>
    <p:sldId id="2613" r:id="rId32"/>
    <p:sldId id="354" r:id="rId33"/>
    <p:sldId id="355" r:id="rId34"/>
    <p:sldId id="319" r:id="rId35"/>
    <p:sldId id="358" r:id="rId36"/>
    <p:sldId id="356" r:id="rId37"/>
    <p:sldId id="322" r:id="rId38"/>
    <p:sldId id="323" r:id="rId39"/>
    <p:sldId id="324" r:id="rId40"/>
    <p:sldId id="2614" r:id="rId41"/>
    <p:sldId id="326" r:id="rId42"/>
    <p:sldId id="328" r:id="rId43"/>
    <p:sldId id="329" r:id="rId44"/>
    <p:sldId id="365" r:id="rId45"/>
    <p:sldId id="330" r:id="rId46"/>
    <p:sldId id="331" r:id="rId47"/>
    <p:sldId id="332" r:id="rId48"/>
    <p:sldId id="2601" r:id="rId49"/>
    <p:sldId id="2602" r:id="rId50"/>
    <p:sldId id="2603" r:id="rId51"/>
    <p:sldId id="333" r:id="rId52"/>
    <p:sldId id="334" r:id="rId53"/>
    <p:sldId id="366" r:id="rId54"/>
    <p:sldId id="423" r:id="rId55"/>
    <p:sldId id="411" r:id="rId56"/>
    <p:sldId id="414" r:id="rId57"/>
    <p:sldId id="2610" r:id="rId5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y Beland" initials="JB" lastIdx="1" clrIdx="0">
    <p:extLst>
      <p:ext uri="{19B8F6BF-5375-455C-9EA6-DF929625EA0E}">
        <p15:presenceInfo xmlns:p15="http://schemas.microsoft.com/office/powerpoint/2012/main" userId="Joy Bela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E5E"/>
    <a:srgbClr val="74AA50"/>
    <a:srgbClr val="182740"/>
    <a:srgbClr val="E7B833"/>
    <a:srgbClr val="244C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4630" autoAdjust="0"/>
  </p:normalViewPr>
  <p:slideViewPr>
    <p:cSldViewPr snapToGrid="0">
      <p:cViewPr varScale="1">
        <p:scale>
          <a:sx n="84" d="100"/>
          <a:sy n="84" d="100"/>
        </p:scale>
        <p:origin x="1458" y="6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30T13:34:50.398" idx="1">
    <p:pos x="6092" y="3138"/>
    <p:text>Replace with original wording</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3387C19-5892-441D-AEE8-4AA26BE143BB}" type="datetimeFigureOut">
              <a:rPr lang="en-US" smtClean="0"/>
              <a:t>1/28/2021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9D931EB-06CB-48B7-8CBE-EFEB803855B6}" type="slidenum">
              <a:rPr lang="en-US" smtClean="0"/>
              <a:t>‹#›</a:t>
            </a:fld>
            <a:endParaRPr lang="en-US"/>
          </a:p>
        </p:txBody>
      </p:sp>
    </p:spTree>
    <p:extLst>
      <p:ext uri="{BB962C8B-B14F-4D97-AF65-F5344CB8AC3E}">
        <p14:creationId xmlns:p14="http://schemas.microsoft.com/office/powerpoint/2010/main" val="752759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everyone for joining our webinar. Today is part 2 in our multipart series on the components of Microsoft 365. </a:t>
            </a:r>
          </a:p>
          <a:p>
            <a:endParaRPr lang="en-US" dirty="0"/>
          </a:p>
          <a:p>
            <a:r>
              <a:rPr lang="en-US" dirty="0"/>
              <a:t>Before we get started, I wanted to introduce our team today. First, my name is Chris Montgomery and I’m the Director of Sales for ThrottleNet. </a:t>
            </a:r>
          </a:p>
          <a:p>
            <a:endParaRPr lang="en-US" dirty="0"/>
          </a:p>
          <a:p>
            <a:r>
              <a:rPr lang="en-US" dirty="0"/>
              <a:t>With me I have AJ Rodgers tracking our Q&amp;A board for any questions and George Rosenthal – </a:t>
            </a:r>
            <a:r>
              <a:rPr lang="en-US" dirty="0" err="1"/>
              <a:t>ThrottleNet’s</a:t>
            </a:r>
            <a:r>
              <a:rPr lang="en-US" dirty="0"/>
              <a:t> President – orchestrating our webinar today.</a:t>
            </a:r>
          </a:p>
          <a:p>
            <a:endParaRPr lang="en-US" dirty="0"/>
          </a:p>
          <a:p>
            <a:r>
              <a:rPr lang="en-US" dirty="0"/>
              <a:t>In addition and performing our demonstration today, we have Chris Gloeckner. I forgot to tell everyone what Chris does at ThrottleNet during last weeks webinar and may have left some thinking he’s a full-time helicopter pilot as opposed to what he really is - our Service Manager – probably one of the most important roles in the company. </a:t>
            </a:r>
          </a:p>
          <a:p>
            <a:endParaRPr lang="en-US" dirty="0"/>
          </a:p>
          <a:p>
            <a:r>
              <a:rPr lang="en-US" dirty="0"/>
              <a:t>I also want to mention that at anytime you can view this webinar by going to www.throttlenet.com/webinars. </a:t>
            </a:r>
          </a:p>
          <a:p>
            <a:endParaRPr lang="en-US" dirty="0"/>
          </a:p>
          <a:p>
            <a:r>
              <a:rPr lang="en-US" dirty="0"/>
              <a:t>And for those that missed it, last weeks webinar – our first – was on OneDrive which can also be found at throttlenet.com/webinars.</a:t>
            </a:r>
          </a:p>
          <a:p>
            <a:endParaRPr lang="en-US" dirty="0"/>
          </a:p>
          <a:p>
            <a:r>
              <a:rPr lang="en-US" dirty="0"/>
              <a:t>Now that you’ve met the team, what are we covering today?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6B2DA8C1-825F-4E19-A503-0393050FF54A}"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98622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4AA50"/>
                </a:solidFill>
                <a:effectLst/>
                <a:uLnTx/>
                <a:uFillTx/>
                <a:latin typeface="Prompt" panose="00000500000000000000" pitchFamily="2" charset="-34"/>
                <a:ea typeface="+mn-ea"/>
                <a:cs typeface="Prompt" panose="00000500000000000000" pitchFamily="2" charset="-34"/>
              </a:rPr>
              <a:t>One of the simplest ways that a hacker can conduct a spear phishing attack is email spoofing, which is when the information in the “From” section of the email is falsified, making it appear as if it is coming from someone you know, such as your management or your partner company. Another technique that scammers use to add credibility to their story is website cloning — they copy legitimate websites to fool you into entering personally identifiable information (PII) or login credentials.</a:t>
            </a:r>
          </a:p>
          <a:p>
            <a:endParaRPr lang="en-US" dirty="0"/>
          </a:p>
        </p:txBody>
      </p:sp>
      <p:sp>
        <p:nvSpPr>
          <p:cNvPr id="4" name="Slide Number Placeholder 3"/>
          <p:cNvSpPr>
            <a:spLocks noGrp="1"/>
          </p:cNvSpPr>
          <p:nvPr>
            <p:ph type="sldNum" sz="quarter" idx="5"/>
          </p:nvPr>
        </p:nvSpPr>
        <p:spPr/>
        <p:txBody>
          <a:bodyPr/>
          <a:lstStyle/>
          <a:p>
            <a:fld id="{89D931EB-06CB-48B7-8CBE-EFEB803855B6}" type="slidenum">
              <a:rPr lang="en-US" smtClean="0"/>
              <a:t>26</a:t>
            </a:fld>
            <a:endParaRPr lang="en-US"/>
          </a:p>
        </p:txBody>
      </p:sp>
    </p:spTree>
    <p:extLst>
      <p:ext uri="{BB962C8B-B14F-4D97-AF65-F5344CB8AC3E}">
        <p14:creationId xmlns:p14="http://schemas.microsoft.com/office/powerpoint/2010/main" val="2588832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S stands for secure and means your web browser has a secure connection with the web server. Any time you are entering a username and password on a website, you should ensure that the connection is using https.</a:t>
            </a:r>
          </a:p>
        </p:txBody>
      </p:sp>
      <p:sp>
        <p:nvSpPr>
          <p:cNvPr id="4" name="Slide Number Placeholder 3"/>
          <p:cNvSpPr>
            <a:spLocks noGrp="1"/>
          </p:cNvSpPr>
          <p:nvPr>
            <p:ph type="sldNum" sz="quarter" idx="5"/>
          </p:nvPr>
        </p:nvSpPr>
        <p:spPr/>
        <p:txBody>
          <a:bodyPr/>
          <a:lstStyle/>
          <a:p>
            <a:fld id="{DFE43BDF-C665-4FAE-A3E6-E57639080C84}" type="slidenum">
              <a:rPr lang="en-US" smtClean="0"/>
              <a:t>29</a:t>
            </a:fld>
            <a:endParaRPr lang="en-US"/>
          </a:p>
        </p:txBody>
      </p:sp>
    </p:spTree>
    <p:extLst>
      <p:ext uri="{BB962C8B-B14F-4D97-AF65-F5344CB8AC3E}">
        <p14:creationId xmlns:p14="http://schemas.microsoft.com/office/powerpoint/2010/main" val="135452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There will be some sites that will need to have the Ad Blocker disabled. The pop-up window will usually walk you through enabling ads for that specific site or page.</a:t>
            </a:r>
          </a:p>
          <a:p>
            <a:pPr marL="174708" indent="-174708">
              <a:buFont typeface="Arial" panose="020B0604020202020204" pitchFamily="34" charset="0"/>
              <a:buChar char="•"/>
            </a:pPr>
            <a:r>
              <a:rPr lang="en-US" dirty="0"/>
              <a:t>Be sure you are only using one of these two programs, and they are installed as a Chrome, Firefox or Edge extension.</a:t>
            </a:r>
          </a:p>
        </p:txBody>
      </p:sp>
      <p:sp>
        <p:nvSpPr>
          <p:cNvPr id="4" name="Slide Number Placeholder 3"/>
          <p:cNvSpPr>
            <a:spLocks noGrp="1"/>
          </p:cNvSpPr>
          <p:nvPr>
            <p:ph type="sldNum" sz="quarter" idx="5"/>
          </p:nvPr>
        </p:nvSpPr>
        <p:spPr/>
        <p:txBody>
          <a:bodyPr/>
          <a:lstStyle/>
          <a:p>
            <a:fld id="{DFE43BDF-C665-4FAE-A3E6-E57639080C84}" type="slidenum">
              <a:rPr lang="en-US" smtClean="0"/>
              <a:t>30</a:t>
            </a:fld>
            <a:endParaRPr lang="en-US"/>
          </a:p>
        </p:txBody>
      </p:sp>
    </p:spTree>
    <p:extLst>
      <p:ext uri="{BB962C8B-B14F-4D97-AF65-F5344CB8AC3E}">
        <p14:creationId xmlns:p14="http://schemas.microsoft.com/office/powerpoint/2010/main" val="1919496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Let them know that we practice what we preach.</a:t>
            </a:r>
          </a:p>
          <a:p>
            <a:pPr marL="174708" indent="-174708">
              <a:buFont typeface="Arial" panose="020B0604020202020204" pitchFamily="34" charset="0"/>
              <a:buChar char="•"/>
            </a:pPr>
            <a:r>
              <a:rPr lang="en-US" dirty="0"/>
              <a:t>Give anecdote on a long dumb password you remember (</a:t>
            </a:r>
            <a:r>
              <a:rPr lang="en-US" dirty="0" err="1"/>
              <a:t>jaggedhorsepoundbutter</a:t>
            </a:r>
            <a:r>
              <a:rPr lang="en-US" dirty="0"/>
              <a:t>)</a:t>
            </a:r>
          </a:p>
          <a:p>
            <a:pPr marL="174708" indent="-174708">
              <a:buFont typeface="Arial" panose="020B0604020202020204" pitchFamily="34" charset="0"/>
              <a:buChar char="•"/>
            </a:pPr>
            <a:r>
              <a:rPr lang="en-US" dirty="0"/>
              <a:t>Recommend a passphrase – song lyric, movie quote, short statement</a:t>
            </a:r>
          </a:p>
          <a:p>
            <a:pPr marL="174708" indent="-174708">
              <a:buFont typeface="Arial" panose="020B0604020202020204" pitchFamily="34" charset="0"/>
              <a:buChar char="•"/>
            </a:pPr>
            <a:r>
              <a:rPr lang="en-US" dirty="0"/>
              <a:t>Use proper punctuation – I love my new Mustang!</a:t>
            </a:r>
          </a:p>
        </p:txBody>
      </p:sp>
      <p:sp>
        <p:nvSpPr>
          <p:cNvPr id="4" name="Slide Number Placeholder 3"/>
          <p:cNvSpPr>
            <a:spLocks noGrp="1"/>
          </p:cNvSpPr>
          <p:nvPr>
            <p:ph type="sldNum" sz="quarter" idx="5"/>
          </p:nvPr>
        </p:nvSpPr>
        <p:spPr/>
        <p:txBody>
          <a:bodyPr/>
          <a:lstStyle/>
          <a:p>
            <a:fld id="{DFE43BDF-C665-4FAE-A3E6-E57639080C84}" type="slidenum">
              <a:rPr lang="en-US" smtClean="0"/>
              <a:t>32</a:t>
            </a:fld>
            <a:endParaRPr lang="en-US"/>
          </a:p>
        </p:txBody>
      </p:sp>
    </p:spTree>
    <p:extLst>
      <p:ext uri="{BB962C8B-B14F-4D97-AF65-F5344CB8AC3E}">
        <p14:creationId xmlns:p14="http://schemas.microsoft.com/office/powerpoint/2010/main" val="3732047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is Windows specific to browsers. Apple typically uses Key Pass for password storage.</a:t>
            </a:r>
          </a:p>
          <a:p>
            <a:pPr marL="174708" indent="-174708">
              <a:buFont typeface="Arial" panose="020B0604020202020204" pitchFamily="34" charset="0"/>
              <a:buChar char="•"/>
            </a:pPr>
            <a:r>
              <a:rPr lang="en-US" dirty="0"/>
              <a:t>Chrome does need Windows authentication to view saved passwords</a:t>
            </a:r>
          </a:p>
          <a:p>
            <a:pPr marL="174708" indent="-174708">
              <a:buFont typeface="Arial" panose="020B0604020202020204" pitchFamily="34" charset="0"/>
              <a:buChar char="•"/>
            </a:pPr>
            <a:r>
              <a:rPr lang="en-US" dirty="0"/>
              <a:t>LastPass is a password vault. Discuss the benefits of using a password vault.</a:t>
            </a:r>
          </a:p>
          <a:p>
            <a:pPr marL="174708" indent="-174708">
              <a:buFont typeface="Arial" panose="020B0604020202020204" pitchFamily="34" charset="0"/>
              <a:buChar char="•"/>
            </a:pPr>
            <a:r>
              <a:rPr lang="en-US" dirty="0"/>
              <a:t>Explain how you use a password vault and how it benefits you.</a:t>
            </a:r>
          </a:p>
        </p:txBody>
      </p:sp>
      <p:sp>
        <p:nvSpPr>
          <p:cNvPr id="4" name="Slide Number Placeholder 3"/>
          <p:cNvSpPr>
            <a:spLocks noGrp="1"/>
          </p:cNvSpPr>
          <p:nvPr>
            <p:ph type="sldNum" sz="quarter" idx="5"/>
          </p:nvPr>
        </p:nvSpPr>
        <p:spPr/>
        <p:txBody>
          <a:bodyPr/>
          <a:lstStyle/>
          <a:p>
            <a:fld id="{DFE43BDF-C665-4FAE-A3E6-E57639080C84}" type="slidenum">
              <a:rPr lang="en-US" smtClean="0"/>
              <a:t>33</a:t>
            </a:fld>
            <a:endParaRPr lang="en-US"/>
          </a:p>
        </p:txBody>
      </p:sp>
    </p:spTree>
    <p:extLst>
      <p:ext uri="{BB962C8B-B14F-4D97-AF65-F5344CB8AC3E}">
        <p14:creationId xmlns:p14="http://schemas.microsoft.com/office/powerpoint/2010/main" val="2044224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Hovering over a link will display the actual URL in the lower left hand corner.</a:t>
            </a:r>
          </a:p>
          <a:p>
            <a:pPr marL="174708" indent="-174708">
              <a:buFont typeface="Arial" panose="020B0604020202020204" pitchFamily="34" charset="0"/>
              <a:buChar char="•"/>
            </a:pPr>
            <a:r>
              <a:rPr lang="en-US" dirty="0"/>
              <a:t>Make animations for text and arrows – Greg will complete</a:t>
            </a:r>
          </a:p>
        </p:txBody>
      </p:sp>
      <p:sp>
        <p:nvSpPr>
          <p:cNvPr id="4" name="Slide Number Placeholder 3"/>
          <p:cNvSpPr>
            <a:spLocks noGrp="1"/>
          </p:cNvSpPr>
          <p:nvPr>
            <p:ph type="sldNum" sz="quarter" idx="5"/>
          </p:nvPr>
        </p:nvSpPr>
        <p:spPr/>
        <p:txBody>
          <a:bodyPr/>
          <a:lstStyle/>
          <a:p>
            <a:fld id="{DFE43BDF-C665-4FAE-A3E6-E57639080C84}" type="slidenum">
              <a:rPr lang="en-US" smtClean="0"/>
              <a:t>39</a:t>
            </a:fld>
            <a:endParaRPr lang="en-US"/>
          </a:p>
        </p:txBody>
      </p:sp>
    </p:spTree>
    <p:extLst>
      <p:ext uri="{BB962C8B-B14F-4D97-AF65-F5344CB8AC3E}">
        <p14:creationId xmlns:p14="http://schemas.microsoft.com/office/powerpoint/2010/main" val="3845129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Never open an attachment from an untrusted source. Even if you trust the source, but weren’t expecting an email with an attachment, proceed with caution. If it looks suspicious, CALL the sender, don’t just email them back. </a:t>
            </a:r>
          </a:p>
          <a:p>
            <a:pPr marL="174708" indent="-174708">
              <a:buFont typeface="Arial" panose="020B0604020202020204" pitchFamily="34" charset="0"/>
              <a:buChar char="•"/>
            </a:pPr>
            <a:r>
              <a:rPr lang="en-US" dirty="0"/>
              <a:t>IF you do trust the source and open the attachment, you may be prompted to “enable” something or enter your email credentials. Stop there and call ThrottleNet.</a:t>
            </a:r>
          </a:p>
        </p:txBody>
      </p:sp>
      <p:sp>
        <p:nvSpPr>
          <p:cNvPr id="4" name="Slide Number Placeholder 3"/>
          <p:cNvSpPr>
            <a:spLocks noGrp="1"/>
          </p:cNvSpPr>
          <p:nvPr>
            <p:ph type="sldNum" sz="quarter" idx="5"/>
          </p:nvPr>
        </p:nvSpPr>
        <p:spPr/>
        <p:txBody>
          <a:bodyPr/>
          <a:lstStyle/>
          <a:p>
            <a:fld id="{DFE43BDF-C665-4FAE-A3E6-E57639080C84}" type="slidenum">
              <a:rPr lang="en-US" smtClean="0"/>
              <a:t>41</a:t>
            </a:fld>
            <a:endParaRPr lang="en-US"/>
          </a:p>
        </p:txBody>
      </p:sp>
    </p:spTree>
    <p:extLst>
      <p:ext uri="{BB962C8B-B14F-4D97-AF65-F5344CB8AC3E}">
        <p14:creationId xmlns:p14="http://schemas.microsoft.com/office/powerpoint/2010/main" val="2890612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31EB-06CB-48B7-8CBE-EFEB803855B6}" type="slidenum">
              <a:rPr lang="en-US" smtClean="0"/>
              <a:t>45</a:t>
            </a:fld>
            <a:endParaRPr lang="en-US"/>
          </a:p>
        </p:txBody>
      </p:sp>
    </p:spTree>
    <p:extLst>
      <p:ext uri="{BB962C8B-B14F-4D97-AF65-F5344CB8AC3E}">
        <p14:creationId xmlns:p14="http://schemas.microsoft.com/office/powerpoint/2010/main" val="2845965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Remind them again that they should call the person back, IF they think it might be legitimate.</a:t>
            </a:r>
          </a:p>
          <a:p>
            <a:pPr marL="174708" indent="-174708">
              <a:buFont typeface="Arial" panose="020B0604020202020204" pitchFamily="34" charset="0"/>
              <a:buChar char="•"/>
            </a:pPr>
            <a:r>
              <a:rPr lang="en-US" dirty="0"/>
              <a:t>Has anyone called Microsoft for support? You need to make a one hour appointment, weeks in advance, and if the issue isn’t resolved in that hour, they will schedule another time slot in a few days. Microsoft IS NOT calling anyone out of pure care and concern.</a:t>
            </a:r>
          </a:p>
        </p:txBody>
      </p:sp>
      <p:sp>
        <p:nvSpPr>
          <p:cNvPr id="4" name="Slide Number Placeholder 3"/>
          <p:cNvSpPr>
            <a:spLocks noGrp="1"/>
          </p:cNvSpPr>
          <p:nvPr>
            <p:ph type="sldNum" sz="quarter" idx="5"/>
          </p:nvPr>
        </p:nvSpPr>
        <p:spPr/>
        <p:txBody>
          <a:bodyPr/>
          <a:lstStyle/>
          <a:p>
            <a:fld id="{DFE43BDF-C665-4FAE-A3E6-E57639080C84}" type="slidenum">
              <a:rPr lang="en-US" smtClean="0"/>
              <a:t>50</a:t>
            </a:fld>
            <a:endParaRPr lang="en-US"/>
          </a:p>
        </p:txBody>
      </p:sp>
    </p:spTree>
    <p:extLst>
      <p:ext uri="{BB962C8B-B14F-4D97-AF65-F5344CB8AC3E}">
        <p14:creationId xmlns:p14="http://schemas.microsoft.com/office/powerpoint/2010/main" val="1711921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anything or are interested in learning  more about our services, please check us out online at throttlenet.com or give us a call at 866-829-5557</a:t>
            </a:r>
          </a:p>
        </p:txBody>
      </p:sp>
      <p:sp>
        <p:nvSpPr>
          <p:cNvPr id="4" name="Slide Number Placeholder 3"/>
          <p:cNvSpPr>
            <a:spLocks noGrp="1"/>
          </p:cNvSpPr>
          <p:nvPr>
            <p:ph type="sldNum" sz="quarter" idx="5"/>
          </p:nvPr>
        </p:nvSpPr>
        <p:spPr/>
        <p:txBody>
          <a:bodyPr/>
          <a:lstStyle/>
          <a:p>
            <a:pPr defTabSz="931774">
              <a:defRPr/>
            </a:pPr>
            <a:fld id="{6B2DA8C1-825F-4E19-A503-0393050FF54A}" type="slidenum">
              <a:rPr lang="en-US">
                <a:solidFill>
                  <a:prstClr val="black"/>
                </a:solidFill>
                <a:latin typeface="Calibri" panose="020F0502020204030204"/>
              </a:rPr>
              <a:pPr defTabSz="931774">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3131531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24655B-3684-4240-9654-A6DC154CA311}" type="slidenum">
              <a:rPr lang="en-US" smtClean="0"/>
              <a:t>10</a:t>
            </a:fld>
            <a:endParaRPr lang="en-US"/>
          </a:p>
        </p:txBody>
      </p:sp>
    </p:spTree>
    <p:extLst>
      <p:ext uri="{BB962C8B-B14F-4D97-AF65-F5344CB8AC3E}">
        <p14:creationId xmlns:p14="http://schemas.microsoft.com/office/powerpoint/2010/main" val="2649287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6B2DA8C1-825F-4E19-A503-0393050FF54A}" type="slidenum">
              <a:rPr lang="en-US">
                <a:solidFill>
                  <a:prstClr val="black"/>
                </a:solidFill>
                <a:latin typeface="Calibri" panose="020F0502020204030204"/>
              </a:rPr>
              <a:pPr defTabSz="931774">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1431102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offer a variety of hosting solutions via Microsoft including Office365 and Azure Cloud Hosting. </a:t>
            </a:r>
          </a:p>
          <a:p>
            <a:endParaRPr lang="en-US" dirty="0"/>
          </a:p>
          <a:p>
            <a:r>
              <a:rPr lang="en-US" dirty="0"/>
              <a:t>These solutions – when working in concert – allow you to work from anywhere as long as you have an internet connection. Couple this with a hosted VOIP phone system such as Ring Central and you should be good to go if this ever happens again.</a:t>
            </a:r>
          </a:p>
        </p:txBody>
      </p:sp>
      <p:sp>
        <p:nvSpPr>
          <p:cNvPr id="4" name="Slide Number Placeholder 3"/>
          <p:cNvSpPr>
            <a:spLocks noGrp="1"/>
          </p:cNvSpPr>
          <p:nvPr>
            <p:ph type="sldNum" sz="quarter" idx="5"/>
          </p:nvPr>
        </p:nvSpPr>
        <p:spPr/>
        <p:txBody>
          <a:bodyPr/>
          <a:lstStyle/>
          <a:p>
            <a:pPr defTabSz="931774">
              <a:defRPr/>
            </a:pPr>
            <a:fld id="{6B2DA8C1-825F-4E19-A503-0393050FF54A}" type="slidenum">
              <a:rPr lang="en-US">
                <a:solidFill>
                  <a:prstClr val="black"/>
                </a:solidFill>
                <a:latin typeface="Calibri" panose="020F0502020204030204"/>
              </a:rPr>
              <a:pPr defTabSz="931774">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2008205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 Now we’re going to review what questions came in throughout our discussion. </a:t>
            </a:r>
          </a:p>
          <a:p>
            <a:endParaRPr lang="en-US" dirty="0"/>
          </a:p>
          <a:p>
            <a:r>
              <a:rPr lang="en-US" dirty="0"/>
              <a:t>AJ – could you please read the first question  for Aaron?</a:t>
            </a:r>
          </a:p>
        </p:txBody>
      </p:sp>
      <p:sp>
        <p:nvSpPr>
          <p:cNvPr id="4" name="Slide Number Placeholder 3"/>
          <p:cNvSpPr>
            <a:spLocks noGrp="1"/>
          </p:cNvSpPr>
          <p:nvPr>
            <p:ph type="sldNum" sz="quarter" idx="5"/>
          </p:nvPr>
        </p:nvSpPr>
        <p:spPr/>
        <p:txBody>
          <a:bodyPr/>
          <a:lstStyle/>
          <a:p>
            <a:pPr defTabSz="931774">
              <a:defRPr/>
            </a:pPr>
            <a:fld id="{6B2DA8C1-825F-4E19-A503-0393050FF54A}" type="slidenum">
              <a:rPr lang="en-US">
                <a:solidFill>
                  <a:prstClr val="black"/>
                </a:solidFill>
                <a:latin typeface="Calibri" panose="020F0502020204030204"/>
              </a:rPr>
              <a:pPr defTabSz="931774">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2820211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A29F3E-AB59-46E9-944A-BCF08AD8752A}" type="slidenum">
              <a:rPr lang="en-US" smtClean="0"/>
              <a:t>11</a:t>
            </a:fld>
            <a:endParaRPr lang="en-US"/>
          </a:p>
        </p:txBody>
      </p:sp>
    </p:spTree>
    <p:extLst>
      <p:ext uri="{BB962C8B-B14F-4D97-AF65-F5344CB8AC3E}">
        <p14:creationId xmlns:p14="http://schemas.microsoft.com/office/powerpoint/2010/main" val="4012236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24655B-3684-4240-9654-A6DC154CA311}" type="slidenum">
              <a:rPr lang="en-US" smtClean="0"/>
              <a:t>13</a:t>
            </a:fld>
            <a:endParaRPr lang="en-US"/>
          </a:p>
        </p:txBody>
      </p:sp>
    </p:spTree>
    <p:extLst>
      <p:ext uri="{BB962C8B-B14F-4D97-AF65-F5344CB8AC3E}">
        <p14:creationId xmlns:p14="http://schemas.microsoft.com/office/powerpoint/2010/main" val="2867313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Something you know – password, pin, code word, secret handshake</a:t>
            </a:r>
          </a:p>
          <a:p>
            <a:pPr marL="174708" indent="-174708">
              <a:buFont typeface="Arial" panose="020B0604020202020204" pitchFamily="34" charset="0"/>
              <a:buChar char="•"/>
            </a:pPr>
            <a:r>
              <a:rPr lang="en-US" dirty="0"/>
              <a:t>Something you have – key, smart phone (text, </a:t>
            </a:r>
            <a:r>
              <a:rPr lang="en-US" dirty="0" err="1"/>
              <a:t>authy</a:t>
            </a:r>
            <a:r>
              <a:rPr lang="en-US" dirty="0"/>
              <a:t>, </a:t>
            </a:r>
            <a:r>
              <a:rPr lang="en-US" dirty="0" err="1"/>
              <a:t>etc</a:t>
            </a:r>
            <a:r>
              <a:rPr lang="en-US" dirty="0"/>
              <a:t>), smart card, RSA token – tell story how we use MFA at TN, and what you personally use to MFA (</a:t>
            </a:r>
            <a:r>
              <a:rPr lang="en-US" dirty="0" err="1"/>
              <a:t>authy</a:t>
            </a:r>
            <a:r>
              <a:rPr lang="en-US" dirty="0"/>
              <a:t>, </a:t>
            </a:r>
            <a:r>
              <a:rPr lang="en-US" dirty="0" err="1"/>
              <a:t>etc</a:t>
            </a:r>
            <a:r>
              <a:rPr lang="en-US" dirty="0"/>
              <a:t>). It’s a common misconception that you would have to MFA every time you login. For example, MS365 will save your MFA for 30 days. For financial websites, that you aren’t using everyday, it’s important to MFA every time you login.</a:t>
            </a:r>
          </a:p>
          <a:p>
            <a:pPr marL="174708" indent="-174708">
              <a:buFont typeface="Arial" panose="020B0604020202020204" pitchFamily="34" charset="0"/>
              <a:buChar char="•"/>
            </a:pPr>
            <a:r>
              <a:rPr lang="en-US" dirty="0"/>
              <a:t>Something you are – includes any part of the human body. Retina scan, fingerprint, facial recognition</a:t>
            </a:r>
          </a:p>
        </p:txBody>
      </p:sp>
      <p:sp>
        <p:nvSpPr>
          <p:cNvPr id="4" name="Slide Number Placeholder 3"/>
          <p:cNvSpPr>
            <a:spLocks noGrp="1"/>
          </p:cNvSpPr>
          <p:nvPr>
            <p:ph type="sldNum" sz="quarter" idx="5"/>
          </p:nvPr>
        </p:nvSpPr>
        <p:spPr/>
        <p:txBody>
          <a:bodyPr/>
          <a:lstStyle/>
          <a:p>
            <a:fld id="{DFE43BDF-C665-4FAE-A3E6-E57639080C84}" type="slidenum">
              <a:rPr lang="en-US" smtClean="0"/>
              <a:t>18</a:t>
            </a:fld>
            <a:endParaRPr lang="en-US"/>
          </a:p>
        </p:txBody>
      </p:sp>
    </p:spTree>
    <p:extLst>
      <p:ext uri="{BB962C8B-B14F-4D97-AF65-F5344CB8AC3E}">
        <p14:creationId xmlns:p14="http://schemas.microsoft.com/office/powerpoint/2010/main" val="2102615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DDoS attack is also an attack on system’s resources, but it is launched from a large number of other host machines that are infected by malicious software controlled by the attacker.</a:t>
            </a:r>
          </a:p>
        </p:txBody>
      </p:sp>
      <p:sp>
        <p:nvSpPr>
          <p:cNvPr id="4" name="Slide Number Placeholder 3"/>
          <p:cNvSpPr>
            <a:spLocks noGrp="1"/>
          </p:cNvSpPr>
          <p:nvPr>
            <p:ph type="sldNum" sz="quarter" idx="5"/>
          </p:nvPr>
        </p:nvSpPr>
        <p:spPr/>
        <p:txBody>
          <a:bodyPr/>
          <a:lstStyle/>
          <a:p>
            <a:fld id="{89D931EB-06CB-48B7-8CBE-EFEB803855B6}" type="slidenum">
              <a:rPr lang="en-US" smtClean="0"/>
              <a:t>20</a:t>
            </a:fld>
            <a:endParaRPr lang="en-US"/>
          </a:p>
        </p:txBody>
      </p:sp>
    </p:spTree>
    <p:extLst>
      <p:ext uri="{BB962C8B-B14F-4D97-AF65-F5344CB8AC3E}">
        <p14:creationId xmlns:p14="http://schemas.microsoft.com/office/powerpoint/2010/main" val="2998402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800" b="0" i="0" u="none" strike="noStrike" kern="1200" cap="none" spc="0" normalizeH="0" baseline="0" noProof="0" dirty="0">
                <a:ln>
                  <a:noFill/>
                </a:ln>
                <a:solidFill>
                  <a:srgbClr val="74AA50"/>
                </a:solidFill>
                <a:effectLst/>
                <a:uLnTx/>
                <a:uFillTx/>
                <a:latin typeface="Prompt SemiBold" panose="00000700000000000000" pitchFamily="2" charset="-34"/>
                <a:ea typeface="+mn-ea"/>
                <a:cs typeface="Prompt SemiBold" panose="00000700000000000000" pitchFamily="2" charset="-34"/>
              </a:rPr>
              <a:t>Dictionary Attack continued - One approach is to copy an encrypted file that contains the passwords, apply the same encryption to a dictionary of commonly used passwords, and compare the results.</a:t>
            </a:r>
            <a:endParaRPr lang="en-US" dirty="0"/>
          </a:p>
        </p:txBody>
      </p:sp>
      <p:sp>
        <p:nvSpPr>
          <p:cNvPr id="4" name="Slide Number Placeholder 3"/>
          <p:cNvSpPr>
            <a:spLocks noGrp="1"/>
          </p:cNvSpPr>
          <p:nvPr>
            <p:ph type="sldNum" sz="quarter" idx="5"/>
          </p:nvPr>
        </p:nvSpPr>
        <p:spPr/>
        <p:txBody>
          <a:bodyPr/>
          <a:lstStyle/>
          <a:p>
            <a:fld id="{89D931EB-06CB-48B7-8CBE-EFEB803855B6}" type="slidenum">
              <a:rPr lang="en-US" smtClean="0"/>
              <a:t>22</a:t>
            </a:fld>
            <a:endParaRPr lang="en-US"/>
          </a:p>
        </p:txBody>
      </p:sp>
    </p:spTree>
    <p:extLst>
      <p:ext uri="{BB962C8B-B14F-4D97-AF65-F5344CB8AC3E}">
        <p14:creationId xmlns:p14="http://schemas.microsoft.com/office/powerpoint/2010/main" val="752322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4AA50"/>
                </a:solidFill>
                <a:effectLst/>
                <a:uLnTx/>
                <a:uFillTx/>
                <a:latin typeface="Prompt" panose="00000500000000000000" pitchFamily="2" charset="-34"/>
                <a:ea typeface="+mn-ea"/>
                <a:cs typeface="Prompt" panose="00000500000000000000" pitchFamily="2" charset="-34"/>
              </a:rPr>
              <a:t>Unlike many other types of cyber security attacks, a drive-by doesn’t rely on a user to do anything to actively enable the attack — you don’t have to click a download button or open a malicious email attachment  to become infected. A drive-by download can take advantage of an app, operating system or web browser that contains security flaws due to unsuccessful updates or lack of updates.</a:t>
            </a:r>
          </a:p>
          <a:p>
            <a:endParaRPr lang="en-US" dirty="0"/>
          </a:p>
        </p:txBody>
      </p:sp>
      <p:sp>
        <p:nvSpPr>
          <p:cNvPr id="4" name="Slide Number Placeholder 3"/>
          <p:cNvSpPr>
            <a:spLocks noGrp="1"/>
          </p:cNvSpPr>
          <p:nvPr>
            <p:ph type="sldNum" sz="quarter" idx="5"/>
          </p:nvPr>
        </p:nvSpPr>
        <p:spPr/>
        <p:txBody>
          <a:bodyPr/>
          <a:lstStyle/>
          <a:p>
            <a:fld id="{89D931EB-06CB-48B7-8CBE-EFEB803855B6}" type="slidenum">
              <a:rPr lang="en-US" smtClean="0"/>
              <a:t>24</a:t>
            </a:fld>
            <a:endParaRPr lang="en-US"/>
          </a:p>
        </p:txBody>
      </p:sp>
    </p:spTree>
    <p:extLst>
      <p:ext uri="{BB962C8B-B14F-4D97-AF65-F5344CB8AC3E}">
        <p14:creationId xmlns:p14="http://schemas.microsoft.com/office/powerpoint/2010/main" val="2424195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4AA50"/>
                </a:solidFill>
                <a:effectLst/>
                <a:uLnTx/>
                <a:uFillTx/>
                <a:latin typeface="Prompt" panose="00000500000000000000" pitchFamily="2" charset="-34"/>
                <a:ea typeface="+mn-ea"/>
                <a:cs typeface="Prompt" panose="00000500000000000000" pitchFamily="2" charset="-34"/>
              </a:rPr>
              <a:t>The most well-known type of malware attack is ransomware. Ransomware is a type of malware that blocks access to the victim’s data and threatens to publish or delete it unless a ransom is paid. While some simple computer ransomware can lock the system in a way that is not difficult for a knowledgeable person to reverse, more advanced malware uses a technique called crypto viral extortion, which encrypts the victim’s files in a way that makes them nearly impossible to recover without the decryption key.</a:t>
            </a:r>
          </a:p>
          <a:p>
            <a:endParaRPr lang="en-US" dirty="0"/>
          </a:p>
        </p:txBody>
      </p:sp>
      <p:sp>
        <p:nvSpPr>
          <p:cNvPr id="4" name="Slide Number Placeholder 3"/>
          <p:cNvSpPr>
            <a:spLocks noGrp="1"/>
          </p:cNvSpPr>
          <p:nvPr>
            <p:ph type="sldNum" sz="quarter" idx="5"/>
          </p:nvPr>
        </p:nvSpPr>
        <p:spPr/>
        <p:txBody>
          <a:bodyPr/>
          <a:lstStyle/>
          <a:p>
            <a:fld id="{89D931EB-06CB-48B7-8CBE-EFEB803855B6}" type="slidenum">
              <a:rPr lang="en-US" smtClean="0"/>
              <a:t>25</a:t>
            </a:fld>
            <a:endParaRPr lang="en-US"/>
          </a:p>
        </p:txBody>
      </p:sp>
    </p:spTree>
    <p:extLst>
      <p:ext uri="{BB962C8B-B14F-4D97-AF65-F5344CB8AC3E}">
        <p14:creationId xmlns:p14="http://schemas.microsoft.com/office/powerpoint/2010/main" val="2181838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48C10A-C630-4D7E-931D-AB8678E2D886}"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D05A9-A89D-40D7-B4B1-013BBA871647}" type="slidenum">
              <a:rPr lang="en-US" smtClean="0"/>
              <a:t>‹#›</a:t>
            </a:fld>
            <a:endParaRPr lang="en-US"/>
          </a:p>
        </p:txBody>
      </p:sp>
      <p:sp>
        <p:nvSpPr>
          <p:cNvPr id="12" name="Rectangle 11"/>
          <p:cNvSpPr/>
          <p:nvPr userDrawn="1"/>
        </p:nvSpPr>
        <p:spPr>
          <a:xfrm>
            <a:off x="-55659" y="-95416"/>
            <a:ext cx="12332473" cy="1130586"/>
          </a:xfrm>
          <a:prstGeom prst="rect">
            <a:avLst/>
          </a:prstGeom>
          <a:solidFill>
            <a:schemeClr val="tx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a:noFill/>
                </a:ln>
              </a:rPr>
              <a:t> </a:t>
            </a:r>
          </a:p>
        </p:txBody>
      </p:sp>
      <p:sp>
        <p:nvSpPr>
          <p:cNvPr id="9" name="Text Placeholder 2">
            <a:extLst>
              <a:ext uri="{FF2B5EF4-FFF2-40B4-BE49-F238E27FC236}">
                <a16:creationId xmlns:a16="http://schemas.microsoft.com/office/drawing/2014/main" id="{AEC9598E-4066-4540-BE29-E9E416C27C6D}"/>
              </a:ext>
            </a:extLst>
          </p:cNvPr>
          <p:cNvSpPr>
            <a:spLocks noGrp="1"/>
          </p:cNvSpPr>
          <p:nvPr>
            <p:ph idx="13"/>
          </p:nvPr>
        </p:nvSpPr>
        <p:spPr>
          <a:xfrm>
            <a:off x="684212" y="685800"/>
            <a:ext cx="8534400" cy="3615267"/>
          </a:xfrm>
          <a:prstGeom prst="rect">
            <a:avLst/>
          </a:prstGeom>
        </p:spPr>
        <p:txBody>
          <a:bodyPr vert="horz" lIns="91440" tIns="45720" rIns="91440" bIns="45720" rtlCol="0" anchor="ctr">
            <a:normAutofit/>
          </a:bodyPr>
          <a:lstStyle>
            <a:lvl1pPr>
              <a:defRPr baseline="0">
                <a:solidFill>
                  <a:schemeClr val="bg1">
                    <a:lumMod val="65000"/>
                    <a:lumOff val="35000"/>
                  </a:schemeClr>
                </a:solidFill>
                <a:latin typeface="Arial" panose="020B0604020202020204" pitchFamily="34" charset="0"/>
              </a:defRPr>
            </a:lvl1pPr>
            <a:lvl2pPr>
              <a:defRPr baseline="0">
                <a:solidFill>
                  <a:schemeClr val="bg1">
                    <a:lumMod val="65000"/>
                    <a:lumOff val="35000"/>
                  </a:schemeClr>
                </a:solidFill>
                <a:latin typeface="Arial" panose="020B0604020202020204" pitchFamily="34" charset="0"/>
              </a:defRPr>
            </a:lvl2pPr>
            <a:lvl3pPr>
              <a:defRPr baseline="0">
                <a:solidFill>
                  <a:schemeClr val="bg1">
                    <a:lumMod val="65000"/>
                    <a:lumOff val="35000"/>
                  </a:schemeClr>
                </a:solidFill>
                <a:latin typeface="Arial" panose="020B0604020202020204" pitchFamily="34" charset="0"/>
              </a:defRPr>
            </a:lvl3pPr>
            <a:lvl4pPr>
              <a:defRPr baseline="0">
                <a:solidFill>
                  <a:schemeClr val="bg1">
                    <a:lumMod val="65000"/>
                    <a:lumOff val="35000"/>
                  </a:schemeClr>
                </a:solidFill>
                <a:latin typeface="Arial" panose="020B0604020202020204" pitchFamily="34" charset="0"/>
              </a:defRPr>
            </a:lvl4pPr>
            <a:lvl5pPr>
              <a:defRPr baseline="0">
                <a:solidFill>
                  <a:schemeClr val="bg1">
                    <a:lumMod val="65000"/>
                    <a:lumOff val="35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B91DF728-9E38-4F44-B049-6E0F8D279F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1770" y="185862"/>
            <a:ext cx="2792217" cy="663884"/>
          </a:xfrm>
          <a:prstGeom prst="rect">
            <a:avLst/>
          </a:prstGeom>
        </p:spPr>
      </p:pic>
    </p:spTree>
    <p:extLst>
      <p:ext uri="{BB962C8B-B14F-4D97-AF65-F5344CB8AC3E}">
        <p14:creationId xmlns:p14="http://schemas.microsoft.com/office/powerpoint/2010/main" val="3652639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8748C10A-C630-4D7E-931D-AB8678E2D886}"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3D05A9-A89D-40D7-B4B1-013BBA871647}" type="slidenum">
              <a:rPr lang="en-US" smtClean="0"/>
              <a:t>‹#›</a:t>
            </a:fld>
            <a:endParaRPr lang="en-US"/>
          </a:p>
        </p:txBody>
      </p:sp>
    </p:spTree>
    <p:extLst>
      <p:ext uri="{BB962C8B-B14F-4D97-AF65-F5344CB8AC3E}">
        <p14:creationId xmlns:p14="http://schemas.microsoft.com/office/powerpoint/2010/main" val="13707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48C10A-C630-4D7E-931D-AB8678E2D886}"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D05A9-A89D-40D7-B4B1-013BBA871647}" type="slidenum">
              <a:rPr lang="en-US" smtClean="0"/>
              <a:t>‹#›</a:t>
            </a:fld>
            <a:endParaRPr lang="en-US"/>
          </a:p>
        </p:txBody>
      </p:sp>
    </p:spTree>
    <p:extLst>
      <p:ext uri="{BB962C8B-B14F-4D97-AF65-F5344CB8AC3E}">
        <p14:creationId xmlns:p14="http://schemas.microsoft.com/office/powerpoint/2010/main" val="3563178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48C10A-C630-4D7E-931D-AB8678E2D886}"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D05A9-A89D-40D7-B4B1-013BBA871647}"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90279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48C10A-C630-4D7E-931D-AB8678E2D886}"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D05A9-A89D-40D7-B4B1-013BBA871647}" type="slidenum">
              <a:rPr lang="en-US" smtClean="0"/>
              <a:t>‹#›</a:t>
            </a:fld>
            <a:endParaRPr lang="en-US"/>
          </a:p>
        </p:txBody>
      </p:sp>
    </p:spTree>
    <p:extLst>
      <p:ext uri="{BB962C8B-B14F-4D97-AF65-F5344CB8AC3E}">
        <p14:creationId xmlns:p14="http://schemas.microsoft.com/office/powerpoint/2010/main" val="3246382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48C10A-C630-4D7E-931D-AB8678E2D886}"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D05A9-A89D-40D7-B4B1-013BBA871647}"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59270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48C10A-C630-4D7E-931D-AB8678E2D886}"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D05A9-A89D-40D7-B4B1-013BBA871647}" type="slidenum">
              <a:rPr lang="en-US" smtClean="0"/>
              <a:t>‹#›</a:t>
            </a:fld>
            <a:endParaRPr lang="en-US"/>
          </a:p>
        </p:txBody>
      </p:sp>
    </p:spTree>
    <p:extLst>
      <p:ext uri="{BB962C8B-B14F-4D97-AF65-F5344CB8AC3E}">
        <p14:creationId xmlns:p14="http://schemas.microsoft.com/office/powerpoint/2010/main" val="1639426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48C10A-C630-4D7E-931D-AB8678E2D886}"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D05A9-A89D-40D7-B4B1-013BBA871647}" type="slidenum">
              <a:rPr lang="en-US" smtClean="0"/>
              <a:t>‹#›</a:t>
            </a:fld>
            <a:endParaRPr lang="en-US"/>
          </a:p>
        </p:txBody>
      </p:sp>
    </p:spTree>
    <p:extLst>
      <p:ext uri="{BB962C8B-B14F-4D97-AF65-F5344CB8AC3E}">
        <p14:creationId xmlns:p14="http://schemas.microsoft.com/office/powerpoint/2010/main" val="3121176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48C10A-C630-4D7E-931D-AB8678E2D886}"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D05A9-A89D-40D7-B4B1-013BBA871647}" type="slidenum">
              <a:rPr lang="en-US" smtClean="0"/>
              <a:t>‹#›</a:t>
            </a:fld>
            <a:endParaRPr lang="en-US"/>
          </a:p>
        </p:txBody>
      </p:sp>
    </p:spTree>
    <p:extLst>
      <p:ext uri="{BB962C8B-B14F-4D97-AF65-F5344CB8AC3E}">
        <p14:creationId xmlns:p14="http://schemas.microsoft.com/office/powerpoint/2010/main" val="634706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7" name="Rectangle 6"/>
          <p:cNvSpPr/>
          <p:nvPr userDrawn="1"/>
        </p:nvSpPr>
        <p:spPr>
          <a:xfrm>
            <a:off x="304800" y="5976730"/>
            <a:ext cx="253116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userDrawn="1"/>
        </p:nvSpPr>
        <p:spPr>
          <a:xfrm rot="5400000">
            <a:off x="-3112130" y="3112129"/>
            <a:ext cx="6858000" cy="633741"/>
          </a:xfrm>
          <a:custGeom>
            <a:avLst/>
            <a:gdLst>
              <a:gd name="connsiteX0" fmla="*/ 0 w 6858000"/>
              <a:gd name="connsiteY0" fmla="*/ 821634 h 821634"/>
              <a:gd name="connsiteX1" fmla="*/ 0 w 6858000"/>
              <a:gd name="connsiteY1" fmla="*/ 344556 h 821634"/>
              <a:gd name="connsiteX2" fmla="*/ 422843 w 6858000"/>
              <a:gd name="connsiteY2" fmla="*/ 344556 h 821634"/>
              <a:gd name="connsiteX3" fmla="*/ 735496 w 6858000"/>
              <a:gd name="connsiteY3" fmla="*/ 0 h 821634"/>
              <a:gd name="connsiteX4" fmla="*/ 1048149 w 6858000"/>
              <a:gd name="connsiteY4" fmla="*/ 344556 h 821634"/>
              <a:gd name="connsiteX5" fmla="*/ 6858000 w 6858000"/>
              <a:gd name="connsiteY5" fmla="*/ 344556 h 821634"/>
              <a:gd name="connsiteX6" fmla="*/ 6858000 w 6858000"/>
              <a:gd name="connsiteY6" fmla="*/ 821634 h 821634"/>
              <a:gd name="connsiteX0" fmla="*/ 0 w 6858000"/>
              <a:gd name="connsiteY0" fmla="*/ 821634 h 821634"/>
              <a:gd name="connsiteX1" fmla="*/ 0 w 6858000"/>
              <a:gd name="connsiteY1" fmla="*/ 344556 h 821634"/>
              <a:gd name="connsiteX2" fmla="*/ 422843 w 6858000"/>
              <a:gd name="connsiteY2" fmla="*/ 344556 h 821634"/>
              <a:gd name="connsiteX3" fmla="*/ 735496 w 6858000"/>
              <a:gd name="connsiteY3" fmla="*/ 0 h 821634"/>
              <a:gd name="connsiteX4" fmla="*/ 791366 w 6858000"/>
              <a:gd name="connsiteY4" fmla="*/ 363345 h 821634"/>
              <a:gd name="connsiteX5" fmla="*/ 6858000 w 6858000"/>
              <a:gd name="connsiteY5" fmla="*/ 344556 h 821634"/>
              <a:gd name="connsiteX6" fmla="*/ 6858000 w 6858000"/>
              <a:gd name="connsiteY6" fmla="*/ 821634 h 821634"/>
              <a:gd name="connsiteX7" fmla="*/ 0 w 6858000"/>
              <a:gd name="connsiteY7" fmla="*/ 821634 h 821634"/>
              <a:gd name="connsiteX0" fmla="*/ 0 w 6858000"/>
              <a:gd name="connsiteY0" fmla="*/ 677584 h 677584"/>
              <a:gd name="connsiteX1" fmla="*/ 0 w 6858000"/>
              <a:gd name="connsiteY1" fmla="*/ 200506 h 677584"/>
              <a:gd name="connsiteX2" fmla="*/ 422843 w 6858000"/>
              <a:gd name="connsiteY2" fmla="*/ 200506 h 677584"/>
              <a:gd name="connsiteX3" fmla="*/ 629024 w 6858000"/>
              <a:gd name="connsiteY3" fmla="*/ 0 h 677584"/>
              <a:gd name="connsiteX4" fmla="*/ 791366 w 6858000"/>
              <a:gd name="connsiteY4" fmla="*/ 219295 h 677584"/>
              <a:gd name="connsiteX5" fmla="*/ 6858000 w 6858000"/>
              <a:gd name="connsiteY5" fmla="*/ 200506 h 677584"/>
              <a:gd name="connsiteX6" fmla="*/ 6858000 w 6858000"/>
              <a:gd name="connsiteY6" fmla="*/ 677584 h 677584"/>
              <a:gd name="connsiteX7" fmla="*/ 0 w 6858000"/>
              <a:gd name="connsiteY7" fmla="*/ 677584 h 677584"/>
              <a:gd name="connsiteX0" fmla="*/ 0 w 6858000"/>
              <a:gd name="connsiteY0" fmla="*/ 633743 h 633743"/>
              <a:gd name="connsiteX1" fmla="*/ 0 w 6858000"/>
              <a:gd name="connsiteY1" fmla="*/ 156665 h 633743"/>
              <a:gd name="connsiteX2" fmla="*/ 422843 w 6858000"/>
              <a:gd name="connsiteY2" fmla="*/ 156665 h 633743"/>
              <a:gd name="connsiteX3" fmla="*/ 629024 w 6858000"/>
              <a:gd name="connsiteY3" fmla="*/ 0 h 633743"/>
              <a:gd name="connsiteX4" fmla="*/ 791366 w 6858000"/>
              <a:gd name="connsiteY4" fmla="*/ 175454 h 633743"/>
              <a:gd name="connsiteX5" fmla="*/ 6858000 w 6858000"/>
              <a:gd name="connsiteY5" fmla="*/ 156665 h 633743"/>
              <a:gd name="connsiteX6" fmla="*/ 6858000 w 6858000"/>
              <a:gd name="connsiteY6" fmla="*/ 633743 h 633743"/>
              <a:gd name="connsiteX7" fmla="*/ 0 w 6858000"/>
              <a:gd name="connsiteY7" fmla="*/ 633743 h 633743"/>
              <a:gd name="connsiteX0" fmla="*/ 0 w 6858000"/>
              <a:gd name="connsiteY0" fmla="*/ 633741 h 633741"/>
              <a:gd name="connsiteX1" fmla="*/ 0 w 6858000"/>
              <a:gd name="connsiteY1" fmla="*/ 156663 h 633741"/>
              <a:gd name="connsiteX2" fmla="*/ 422843 w 6858000"/>
              <a:gd name="connsiteY2" fmla="*/ 156663 h 633741"/>
              <a:gd name="connsiteX3" fmla="*/ 614035 w 6858000"/>
              <a:gd name="connsiteY3" fmla="*/ 0 h 633741"/>
              <a:gd name="connsiteX4" fmla="*/ 791366 w 6858000"/>
              <a:gd name="connsiteY4" fmla="*/ 175452 h 633741"/>
              <a:gd name="connsiteX5" fmla="*/ 6858000 w 6858000"/>
              <a:gd name="connsiteY5" fmla="*/ 156663 h 633741"/>
              <a:gd name="connsiteX6" fmla="*/ 6858000 w 6858000"/>
              <a:gd name="connsiteY6" fmla="*/ 633741 h 633741"/>
              <a:gd name="connsiteX7" fmla="*/ 0 w 6858000"/>
              <a:gd name="connsiteY7" fmla="*/ 633741 h 63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33741">
                <a:moveTo>
                  <a:pt x="0" y="633741"/>
                </a:moveTo>
                <a:lnTo>
                  <a:pt x="0" y="156663"/>
                </a:lnTo>
                <a:lnTo>
                  <a:pt x="422843" y="156663"/>
                </a:lnTo>
                <a:lnTo>
                  <a:pt x="614035" y="0"/>
                </a:lnTo>
                <a:lnTo>
                  <a:pt x="791366" y="175452"/>
                </a:lnTo>
                <a:lnTo>
                  <a:pt x="6858000" y="156663"/>
                </a:lnTo>
                <a:lnTo>
                  <a:pt x="6858000" y="633741"/>
                </a:lnTo>
                <a:lnTo>
                  <a:pt x="0" y="633741"/>
                </a:lnTo>
                <a:close/>
              </a:path>
            </a:pathLst>
          </a:custGeom>
          <a:blipFill>
            <a:blip r:embed="rId2"/>
            <a:srcRect/>
            <a:stretch>
              <a:fillRect t="-157661" b="-5770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10000" y="0"/>
            <a:ext cx="10571998" cy="970450"/>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96275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Rectangle 6"/>
          <p:cNvSpPr/>
          <p:nvPr userDrawn="1"/>
        </p:nvSpPr>
        <p:spPr>
          <a:xfrm>
            <a:off x="304800" y="5976730"/>
            <a:ext cx="253116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userDrawn="1"/>
        </p:nvSpPr>
        <p:spPr>
          <a:xfrm rot="10800000">
            <a:off x="0" y="0"/>
            <a:ext cx="12192000" cy="702366"/>
          </a:xfrm>
          <a:custGeom>
            <a:avLst/>
            <a:gdLst>
              <a:gd name="connsiteX0" fmla="*/ 12192000 w 12192000"/>
              <a:gd name="connsiteY0" fmla="*/ 702366 h 702366"/>
              <a:gd name="connsiteX1" fmla="*/ 0 w 12192000"/>
              <a:gd name="connsiteY1" fmla="*/ 702366 h 702366"/>
              <a:gd name="connsiteX2" fmla="*/ 0 w 12192000"/>
              <a:gd name="connsiteY2" fmla="*/ 291549 h 702366"/>
              <a:gd name="connsiteX3" fmla="*/ 10928272 w 12192000"/>
              <a:gd name="connsiteY3" fmla="*/ 291549 h 702366"/>
              <a:gd name="connsiteX4" fmla="*/ 11184835 w 12192000"/>
              <a:gd name="connsiteY4" fmla="*/ 0 h 702366"/>
              <a:gd name="connsiteX5" fmla="*/ 11441398 w 12192000"/>
              <a:gd name="connsiteY5" fmla="*/ 291549 h 702366"/>
              <a:gd name="connsiteX6" fmla="*/ 12192000 w 12192000"/>
              <a:gd name="connsiteY6" fmla="*/ 291549 h 70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702366">
                <a:moveTo>
                  <a:pt x="12192000" y="702366"/>
                </a:moveTo>
                <a:lnTo>
                  <a:pt x="0" y="702366"/>
                </a:lnTo>
                <a:lnTo>
                  <a:pt x="0" y="291549"/>
                </a:lnTo>
                <a:lnTo>
                  <a:pt x="10928272" y="291549"/>
                </a:lnTo>
                <a:lnTo>
                  <a:pt x="11184835" y="0"/>
                </a:lnTo>
                <a:lnTo>
                  <a:pt x="11441398" y="291549"/>
                </a:lnTo>
                <a:lnTo>
                  <a:pt x="12192000" y="291549"/>
                </a:lnTo>
                <a:close/>
              </a:path>
            </a:pathLst>
          </a:custGeom>
          <a:blipFill>
            <a:blip r:embed="rId2"/>
            <a:stretch>
              <a:fillRect t="-157661" b="-5770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751944" y="496323"/>
            <a:ext cx="10571998" cy="970450"/>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50776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84212" y="685800"/>
            <a:ext cx="8534400" cy="3615267"/>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48C10A-C630-4D7E-931D-AB8678E2D886}"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D05A9-A89D-40D7-B4B1-013BBA871647}" type="slidenum">
              <a:rPr lang="en-US" smtClean="0"/>
              <a:t>‹#›</a:t>
            </a:fld>
            <a:endParaRPr lang="en-US"/>
          </a:p>
        </p:txBody>
      </p:sp>
    </p:spTree>
    <p:extLst>
      <p:ext uri="{BB962C8B-B14F-4D97-AF65-F5344CB8AC3E}">
        <p14:creationId xmlns:p14="http://schemas.microsoft.com/office/powerpoint/2010/main" val="2306535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800" b="1">
                <a:solidFill>
                  <a:schemeClr val="tx1">
                    <a:lumMod val="60000"/>
                    <a:lumOff val="40000"/>
                  </a:schemeClr>
                </a:solidFill>
              </a:defRPr>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blipFill>
            <a:blip r:embed="rId2"/>
            <a:srcRect/>
            <a:stretch>
              <a:fillRect l="-64310" t="-51572" r="-6270"/>
            </a:stretch>
          </a:blipFill>
          <a:ln w="9525">
            <a:noFill/>
            <a:round/>
            <a:headEnd/>
            <a:tailEnd/>
          </a:ln>
          <a:effectLst/>
        </p:spPr>
        <p:txBody>
          <a:bodyPr wrap="square" numCol="1" anchor="t" anchorCtr="0" compatLnSpc="1">
            <a:prstTxWarp prst="textNoShape">
              <a:avLst/>
            </a:prstTxWarp>
            <a:normAutofit/>
          </a:bodyPr>
          <a:lstStyle>
            <a:lvl1pPr algn="ctr">
              <a:buFontTx/>
              <a:buNone/>
              <a:defRPr sz="1400">
                <a:solidFill>
                  <a:schemeClr val="bg1"/>
                </a:solidFill>
              </a:defRPr>
            </a:lvl1pPr>
          </a:lstStyle>
          <a:p>
            <a:r>
              <a:rPr lang="en-US"/>
              <a:t>Drag picture to placeholder or click icon to add</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8579464"/>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48C10A-C630-4D7E-931D-AB8678E2D886}"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D05A9-A89D-40D7-B4B1-013BBA871647}" type="slidenum">
              <a:rPr lang="en-US" smtClean="0"/>
              <a:t>‹#›</a:t>
            </a:fld>
            <a:endParaRPr lang="en-US"/>
          </a:p>
        </p:txBody>
      </p:sp>
    </p:spTree>
    <p:extLst>
      <p:ext uri="{BB962C8B-B14F-4D97-AF65-F5344CB8AC3E}">
        <p14:creationId xmlns:p14="http://schemas.microsoft.com/office/powerpoint/2010/main" val="363808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48C10A-C630-4D7E-931D-AB8678E2D886}"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D05A9-A89D-40D7-B4B1-013BBA871647}" type="slidenum">
              <a:rPr lang="en-US" smtClean="0"/>
              <a:t>‹#›</a:t>
            </a:fld>
            <a:endParaRPr lang="en-US"/>
          </a:p>
        </p:txBody>
      </p:sp>
    </p:spTree>
    <p:extLst>
      <p:ext uri="{BB962C8B-B14F-4D97-AF65-F5344CB8AC3E}">
        <p14:creationId xmlns:p14="http://schemas.microsoft.com/office/powerpoint/2010/main" val="2955009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48C10A-C630-4D7E-931D-AB8678E2D886}"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3D05A9-A89D-40D7-B4B1-013BBA871647}" type="slidenum">
              <a:rPr lang="en-US" smtClean="0"/>
              <a:t>‹#›</a:t>
            </a:fld>
            <a:endParaRPr lang="en-US"/>
          </a:p>
        </p:txBody>
      </p:sp>
    </p:spTree>
    <p:extLst>
      <p:ext uri="{BB962C8B-B14F-4D97-AF65-F5344CB8AC3E}">
        <p14:creationId xmlns:p14="http://schemas.microsoft.com/office/powerpoint/2010/main" val="1206613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48C10A-C630-4D7E-931D-AB8678E2D886}"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3D05A9-A89D-40D7-B4B1-013BBA871647}" type="slidenum">
              <a:rPr lang="en-US" smtClean="0"/>
              <a:t>‹#›</a:t>
            </a:fld>
            <a:endParaRPr lang="en-US"/>
          </a:p>
        </p:txBody>
      </p:sp>
    </p:spTree>
    <p:extLst>
      <p:ext uri="{BB962C8B-B14F-4D97-AF65-F5344CB8AC3E}">
        <p14:creationId xmlns:p14="http://schemas.microsoft.com/office/powerpoint/2010/main" val="58761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48C10A-C630-4D7E-931D-AB8678E2D886}"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3D05A9-A89D-40D7-B4B1-013BBA871647}" type="slidenum">
              <a:rPr lang="en-US" smtClean="0"/>
              <a:t>‹#›</a:t>
            </a:fld>
            <a:endParaRPr lang="en-US"/>
          </a:p>
        </p:txBody>
      </p:sp>
    </p:spTree>
    <p:extLst>
      <p:ext uri="{BB962C8B-B14F-4D97-AF65-F5344CB8AC3E}">
        <p14:creationId xmlns:p14="http://schemas.microsoft.com/office/powerpoint/2010/main" val="164620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48C10A-C630-4D7E-931D-AB8678E2D886}"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D05A9-A89D-40D7-B4B1-013BBA871647}" type="slidenum">
              <a:rPr lang="en-US" smtClean="0"/>
              <a:t>‹#›</a:t>
            </a:fld>
            <a:endParaRPr lang="en-US"/>
          </a:p>
        </p:txBody>
      </p:sp>
    </p:spTree>
    <p:extLst>
      <p:ext uri="{BB962C8B-B14F-4D97-AF65-F5344CB8AC3E}">
        <p14:creationId xmlns:p14="http://schemas.microsoft.com/office/powerpoint/2010/main" val="34402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48C10A-C630-4D7E-931D-AB8678E2D886}"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D05A9-A89D-40D7-B4B1-013BBA871647}" type="slidenum">
              <a:rPr lang="en-US" smtClean="0"/>
              <a:t>‹#›</a:t>
            </a:fld>
            <a:endParaRPr lang="en-US"/>
          </a:p>
        </p:txBody>
      </p:sp>
    </p:spTree>
    <p:extLst>
      <p:ext uri="{BB962C8B-B14F-4D97-AF65-F5344CB8AC3E}">
        <p14:creationId xmlns:p14="http://schemas.microsoft.com/office/powerpoint/2010/main" val="3622048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748C10A-C630-4D7E-931D-AB8678E2D886}" type="datetimeFigureOut">
              <a:rPr lang="en-US" smtClean="0"/>
              <a:t>1/28/2021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1200" b="0" i="0">
                <a:solidFill>
                  <a:schemeClr val="bg2">
                    <a:lumMod val="50000"/>
                  </a:schemeClr>
                </a:solidFill>
                <a:effectLst/>
                <a:latin typeface="+mn-lt"/>
              </a:defRPr>
            </a:lvl1pPr>
          </a:lstStyle>
          <a:p>
            <a:fld id="{923D05A9-A89D-40D7-B4B1-013BBA871647}" type="slidenum">
              <a:rPr lang="en-US" smtClean="0"/>
              <a:pPr/>
              <a:t>‹#›</a:t>
            </a:fld>
            <a:endParaRPr lang="en-US"/>
          </a:p>
        </p:txBody>
      </p:sp>
    </p:spTree>
    <p:extLst>
      <p:ext uri="{BB962C8B-B14F-4D97-AF65-F5344CB8AC3E}">
        <p14:creationId xmlns:p14="http://schemas.microsoft.com/office/powerpoint/2010/main" val="25540760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baseline="0">
          <a:solidFill>
            <a:schemeClr val="bg1">
              <a:lumMod val="65000"/>
              <a:lumOff val="35000"/>
            </a:schemeClr>
          </a:solidFill>
          <a:effectLst/>
          <a:latin typeface="Arial" panose="020B0604020202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baseline="0">
          <a:solidFill>
            <a:schemeClr val="bg1">
              <a:lumMod val="65000"/>
              <a:lumOff val="35000"/>
            </a:schemeClr>
          </a:solidFill>
          <a:effectLst/>
          <a:latin typeface="Arial" panose="020B0604020202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baseline="0">
          <a:solidFill>
            <a:schemeClr val="bg1">
              <a:lumMod val="65000"/>
              <a:lumOff val="35000"/>
            </a:schemeClr>
          </a:solidFill>
          <a:effectLst/>
          <a:latin typeface="Arial" panose="020B0604020202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baseline="0">
          <a:solidFill>
            <a:schemeClr val="bg1">
              <a:lumMod val="65000"/>
              <a:lumOff val="35000"/>
            </a:schemeClr>
          </a:solidFill>
          <a:effectLst/>
          <a:latin typeface="Arial" panose="020B0604020202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baseline="0">
          <a:solidFill>
            <a:schemeClr val="bg1">
              <a:lumMod val="65000"/>
              <a:lumOff val="35000"/>
            </a:schemeClr>
          </a:solidFill>
          <a:effectLst/>
          <a:latin typeface="Arial" panose="020B0604020202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17.svg"/><Relationship Id="rId9" Type="http://schemas.openxmlformats.org/officeDocument/2006/relationships/image" Target="../media/image37.png"/><Relationship Id="rId1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8" Type="http://schemas.openxmlformats.org/officeDocument/2006/relationships/hyperlink" Target="https://www.cnbc.com/2019/10/13/cyberattacks-cost-small-companies-200k-putting-many-out-of-business.html" TargetMode="External"/><Relationship Id="rId3" Type="http://schemas.openxmlformats.org/officeDocument/2006/relationships/image" Target="../media/image17.svg"/><Relationship Id="rId7" Type="http://schemas.openxmlformats.org/officeDocument/2006/relationships/image" Target="../media/image42.pn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hyperlink" Target="https://www.helpnetsecurity.com/2020/04/21/paying-ransom/?web_view=true" TargetMode="External"/><Relationship Id="rId5" Type="http://schemas.openxmlformats.org/officeDocument/2006/relationships/image" Target="../media/image4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3.png"/><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3.png"/><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3.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png"/><Relationship Id="rId4" Type="http://schemas.openxmlformats.org/officeDocument/2006/relationships/image" Target="../media/image17.sv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3.png"/><Relationship Id="rId4" Type="http://schemas.openxmlformats.org/officeDocument/2006/relationships/image" Target="../media/image17.sv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3.png"/><Relationship Id="rId4" Type="http://schemas.openxmlformats.org/officeDocument/2006/relationships/image" Target="../media/image17.svg"/></Relationships>
</file>

<file path=ppt/slides/_rels/slide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svg"/></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0.webp"/><Relationship Id="rId5" Type="http://schemas.openxmlformats.org/officeDocument/2006/relationships/image" Target="../media/image3.png"/><Relationship Id="rId4" Type="http://schemas.openxmlformats.org/officeDocument/2006/relationships/image" Target="../media/image17.sv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sv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3.png"/><Relationship Id="rId4" Type="http://schemas.openxmlformats.org/officeDocument/2006/relationships/image" Target="../media/image17.svg"/></Relationships>
</file>

<file path=ppt/slides/_rels/slide3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6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3.png"/><Relationship Id="rId4" Type="http://schemas.openxmlformats.org/officeDocument/2006/relationships/image" Target="../media/image17.svg"/></Relationships>
</file>

<file path=ppt/slides/_rels/slide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svg"/></Relationships>
</file>

<file path=ppt/slides/_rels/slide3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6.png"/><Relationship Id="rId7" Type="http://schemas.openxmlformats.org/officeDocument/2006/relationships/image" Target="../media/image32.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5.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7.svg"/><Relationship Id="rId9"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17.svg"/></Relationships>
</file>

<file path=ppt/slides/_rels/slide4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3.png"/><Relationship Id="rId4" Type="http://schemas.openxmlformats.org/officeDocument/2006/relationships/image" Target="../media/image17.svg"/></Relationships>
</file>

<file path=ppt/slides/_rels/slide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2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7.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17.svg"/></Relationships>
</file>

<file path=ppt/slides/_rels/slide45.xml.rels><?xml version="1.0" encoding="UTF-8" standalone="yes"?>
<Relationships xmlns="http://schemas.openxmlformats.org/package/2006/relationships"><Relationship Id="rId3" Type="http://schemas.openxmlformats.org/officeDocument/2006/relationships/image" Target="../media/image79.emf"/><Relationship Id="rId7" Type="http://schemas.openxmlformats.org/officeDocument/2006/relationships/image" Target="../media/image32.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emf"/></Relationships>
</file>

<file path=ppt/slides/_rels/slide4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2.emf"/></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sv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sv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6.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3.png"/><Relationship Id="rId4" Type="http://schemas.openxmlformats.org/officeDocument/2006/relationships/image" Target="../media/image17.svg"/></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9.jpe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tel:8668265966"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jpeg"/><Relationship Id="rId10" Type="http://schemas.openxmlformats.org/officeDocument/2006/relationships/image" Target="../media/image29.png"/><Relationship Id="rId4" Type="http://schemas.openxmlformats.org/officeDocument/2006/relationships/image" Target="../media/image17.sv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C78A65-65DB-40B8-878A-7119EB878945}"/>
              </a:ext>
            </a:extLst>
          </p:cNvPr>
          <p:cNvPicPr>
            <a:picLocks noChangeAspect="1"/>
          </p:cNvPicPr>
          <p:nvPr/>
        </p:nvPicPr>
        <p:blipFill>
          <a:blip r:embed="rId2"/>
          <a:stretch>
            <a:fillRect/>
          </a:stretch>
        </p:blipFill>
        <p:spPr>
          <a:xfrm>
            <a:off x="-219283" y="4045907"/>
            <a:ext cx="12630565" cy="2893637"/>
          </a:xfrm>
          <a:prstGeom prst="rect">
            <a:avLst/>
          </a:prstGeom>
        </p:spPr>
      </p:pic>
      <p:pic>
        <p:nvPicPr>
          <p:cNvPr id="5" name="Graphic 4">
            <a:extLst>
              <a:ext uri="{FF2B5EF4-FFF2-40B4-BE49-F238E27FC236}">
                <a16:creationId xmlns:a16="http://schemas.microsoft.com/office/drawing/2014/main" id="{7029C63A-D0AA-4C41-94C5-30A48F000B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6366" y="2331059"/>
            <a:ext cx="6379265" cy="1325562"/>
          </a:xfrm>
          <a:prstGeom prst="rect">
            <a:avLst/>
          </a:prstGeom>
        </p:spPr>
      </p:pic>
      <p:pic>
        <p:nvPicPr>
          <p:cNvPr id="6" name="Graphic 5">
            <a:extLst>
              <a:ext uri="{FF2B5EF4-FFF2-40B4-BE49-F238E27FC236}">
                <a16:creationId xmlns:a16="http://schemas.microsoft.com/office/drawing/2014/main" id="{47F43E57-F408-4BB2-A826-0D439325F5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4763"/>
            <a:ext cx="12192000" cy="1685925"/>
          </a:xfrm>
          <a:prstGeom prst="rect">
            <a:avLst/>
          </a:prstGeom>
        </p:spPr>
      </p:pic>
      <p:pic>
        <p:nvPicPr>
          <p:cNvPr id="2" name="Graphic 1">
            <a:extLst>
              <a:ext uri="{FF2B5EF4-FFF2-40B4-BE49-F238E27FC236}">
                <a16:creationId xmlns:a16="http://schemas.microsoft.com/office/drawing/2014/main" id="{644ECDE6-8BB3-4A41-A195-20ECE5C350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63017" y="5833872"/>
            <a:ext cx="1465961" cy="591312"/>
          </a:xfrm>
          <a:prstGeom prst="rect">
            <a:avLst/>
          </a:prstGeom>
        </p:spPr>
      </p:pic>
    </p:spTree>
    <p:extLst>
      <p:ext uri="{BB962C8B-B14F-4D97-AF65-F5344CB8AC3E}">
        <p14:creationId xmlns:p14="http://schemas.microsoft.com/office/powerpoint/2010/main" val="3156408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4BE35A7-8648-4B72-B8D8-2CAD82249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2" y="-1"/>
            <a:ext cx="12229126" cy="7866203"/>
          </a:xfrm>
          <a:prstGeom prst="rect">
            <a:avLst/>
          </a:prstGeom>
        </p:spPr>
      </p:pic>
      <p:sp>
        <p:nvSpPr>
          <p:cNvPr id="8" name="Text Placeholder 10">
            <a:extLst>
              <a:ext uri="{FF2B5EF4-FFF2-40B4-BE49-F238E27FC236}">
                <a16:creationId xmlns:a16="http://schemas.microsoft.com/office/drawing/2014/main" id="{06FBF8C2-2B1B-4EDA-B98A-652B9C881ECA}"/>
              </a:ext>
            </a:extLst>
          </p:cNvPr>
          <p:cNvSpPr txBox="1">
            <a:spLocks/>
          </p:cNvSpPr>
          <p:nvPr/>
        </p:nvSpPr>
        <p:spPr>
          <a:xfrm>
            <a:off x="6603948" y="2788261"/>
            <a:ext cx="5648557" cy="3516365"/>
          </a:xfrm>
          <a:prstGeom prst="rect">
            <a:avLst/>
          </a:prstGeom>
        </p:spPr>
        <p:txBody>
          <a:bodyPr/>
          <a:lstStyle>
            <a:lvl1pPr marL="342900" indent="-342900" algn="l" defTabSz="457200" rtl="0" eaLnBrk="1" latinLnBrk="0" hangingPunct="1">
              <a:spcBef>
                <a:spcPct val="20000"/>
              </a:spcBef>
              <a:spcAft>
                <a:spcPts val="600"/>
              </a:spcAft>
              <a:buClr>
                <a:schemeClr val="accent1"/>
              </a:buClr>
              <a:buFont typeface="Arial" charset="0"/>
              <a:buChar char="•"/>
              <a:defRPr sz="24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AppleSystemUIFont" charset="-120"/>
              <a:buChar char="–"/>
              <a:defRPr sz="22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Arial" charset="0"/>
              <a:buChar char="•"/>
              <a:defRPr sz="20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AppleSystemUIFont" charset="-120"/>
              <a:buChar char="–"/>
              <a:defRPr sz="16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Arial" charset="0"/>
              <a:buChar char="•"/>
              <a:defRPr sz="14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None/>
            </a:pPr>
            <a:r>
              <a:rPr lang="en-US" b="1" dirty="0">
                <a:latin typeface="Prompt SemiBold" panose="00000700000000000000" pitchFamily="2" charset="-34"/>
                <a:cs typeface="Prompt SemiBold" panose="00000700000000000000" pitchFamily="2" charset="-34"/>
              </a:rPr>
              <a:t>Not Newsworthy</a:t>
            </a:r>
          </a:p>
          <a:p>
            <a:pPr marL="0" indent="0">
              <a:buNone/>
            </a:pPr>
            <a:r>
              <a:rPr lang="en-US" b="1" dirty="0">
                <a:latin typeface="Prompt SemiBold" panose="00000700000000000000" pitchFamily="2" charset="-34"/>
                <a:cs typeface="Prompt SemiBold" panose="00000700000000000000" pitchFamily="2" charset="-34"/>
              </a:rPr>
              <a:t>Extremely Embarrassing </a:t>
            </a:r>
            <a:r>
              <a:rPr lang="en-US" dirty="0">
                <a:latin typeface="Prompt SemiBold" panose="00000700000000000000" pitchFamily="2" charset="-34"/>
                <a:cs typeface="Prompt SemiBold" panose="00000700000000000000" pitchFamily="2" charset="-34"/>
              </a:rPr>
              <a:t>to admit</a:t>
            </a:r>
          </a:p>
          <a:p>
            <a:pPr marL="0" indent="0">
              <a:buNone/>
            </a:pPr>
            <a:r>
              <a:rPr lang="en-US" b="1" dirty="0">
                <a:latin typeface="Prompt SemiBold" panose="00000700000000000000" pitchFamily="2" charset="-34"/>
                <a:cs typeface="Prompt SemiBold" panose="00000700000000000000" pitchFamily="2" charset="-34"/>
              </a:rPr>
              <a:t>Horrible PR:                                                                             </a:t>
            </a:r>
            <a:r>
              <a:rPr lang="en-US" dirty="0">
                <a:latin typeface="Prompt SemiBold" panose="00000700000000000000" pitchFamily="2" charset="-34"/>
                <a:cs typeface="Prompt SemiBold" panose="00000700000000000000" pitchFamily="2" charset="-34"/>
              </a:rPr>
              <a:t>Do you want clients to know?</a:t>
            </a:r>
          </a:p>
          <a:p>
            <a:pPr marL="0" indent="0">
              <a:buNone/>
            </a:pPr>
            <a:r>
              <a:rPr lang="en-US" b="1" dirty="0">
                <a:latin typeface="Prompt SemiBold" panose="00000700000000000000" pitchFamily="2" charset="-34"/>
                <a:cs typeface="Prompt SemiBold" panose="00000700000000000000" pitchFamily="2" charset="-34"/>
              </a:rPr>
              <a:t>Legal Ramifications:                                                           </a:t>
            </a:r>
            <a:r>
              <a:rPr lang="en-US" dirty="0">
                <a:latin typeface="Prompt SemiBold" panose="00000700000000000000" pitchFamily="2" charset="-34"/>
                <a:cs typeface="Prompt SemiBold" panose="00000700000000000000" pitchFamily="2" charset="-34"/>
              </a:rPr>
              <a:t>Many incidents go unreported</a:t>
            </a:r>
          </a:p>
        </p:txBody>
      </p:sp>
      <p:sp>
        <p:nvSpPr>
          <p:cNvPr id="5" name="Title 1">
            <a:extLst>
              <a:ext uri="{FF2B5EF4-FFF2-40B4-BE49-F238E27FC236}">
                <a16:creationId xmlns:a16="http://schemas.microsoft.com/office/drawing/2014/main" id="{77725CB0-C577-F046-96F0-F3C168C60C68}"/>
              </a:ext>
            </a:extLst>
          </p:cNvPr>
          <p:cNvSpPr>
            <a:spLocks noGrp="1"/>
          </p:cNvSpPr>
          <p:nvPr>
            <p:ph type="title"/>
          </p:nvPr>
        </p:nvSpPr>
        <p:spPr>
          <a:xfrm>
            <a:off x="478155" y="3840245"/>
            <a:ext cx="5197171" cy="641722"/>
          </a:xfrm>
        </p:spPr>
        <p:txBody>
          <a:bodyPr>
            <a:noAutofit/>
          </a:bodyPr>
          <a:lstStyle/>
          <a:p>
            <a:r>
              <a:rPr lang="en-US" sz="4000" dirty="0">
                <a:solidFill>
                  <a:schemeClr val="bg2">
                    <a:lumMod val="40000"/>
                    <a:lumOff val="60000"/>
                  </a:schemeClr>
                </a:solidFill>
                <a:latin typeface="Prompt SemiBold" panose="00000700000000000000" pitchFamily="2" charset="-34"/>
                <a:cs typeface="Prompt SemiBold" panose="00000700000000000000" pitchFamily="2" charset="-34"/>
              </a:rPr>
              <a:t>Why Don’t We Hear About SMB Cyber Attacks?</a:t>
            </a:r>
          </a:p>
        </p:txBody>
      </p:sp>
      <p:pic>
        <p:nvPicPr>
          <p:cNvPr id="16" name="Graphic 15">
            <a:extLst>
              <a:ext uri="{FF2B5EF4-FFF2-40B4-BE49-F238E27FC236}">
                <a16:creationId xmlns:a16="http://schemas.microsoft.com/office/drawing/2014/main" id="{69B22B2F-7F3D-446B-9185-844106E168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38737" y="2788261"/>
            <a:ext cx="429530" cy="388229"/>
          </a:xfrm>
          <a:prstGeom prst="rect">
            <a:avLst/>
          </a:prstGeom>
        </p:spPr>
      </p:pic>
      <p:pic>
        <p:nvPicPr>
          <p:cNvPr id="17" name="Graphic 16">
            <a:extLst>
              <a:ext uri="{FF2B5EF4-FFF2-40B4-BE49-F238E27FC236}">
                <a16:creationId xmlns:a16="http://schemas.microsoft.com/office/drawing/2014/main" id="{09C1A050-0373-4A51-8AB7-DEC1C766A2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23445" y="3332691"/>
            <a:ext cx="429530" cy="388229"/>
          </a:xfrm>
          <a:prstGeom prst="rect">
            <a:avLst/>
          </a:prstGeom>
        </p:spPr>
      </p:pic>
      <p:pic>
        <p:nvPicPr>
          <p:cNvPr id="18" name="Graphic 17">
            <a:extLst>
              <a:ext uri="{FF2B5EF4-FFF2-40B4-BE49-F238E27FC236}">
                <a16:creationId xmlns:a16="http://schemas.microsoft.com/office/drawing/2014/main" id="{932FCDB1-55CB-41EA-A5DB-AFF74EE52E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4599" y="3925608"/>
            <a:ext cx="429530" cy="388229"/>
          </a:xfrm>
          <a:prstGeom prst="rect">
            <a:avLst/>
          </a:prstGeom>
        </p:spPr>
      </p:pic>
      <p:pic>
        <p:nvPicPr>
          <p:cNvPr id="19" name="Graphic 18">
            <a:extLst>
              <a:ext uri="{FF2B5EF4-FFF2-40B4-BE49-F238E27FC236}">
                <a16:creationId xmlns:a16="http://schemas.microsoft.com/office/drawing/2014/main" id="{30A68E38-F67E-4743-BDCF-DE4DD6F227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8932" y="4758558"/>
            <a:ext cx="429530" cy="388229"/>
          </a:xfrm>
          <a:prstGeom prst="rect">
            <a:avLst/>
          </a:prstGeom>
        </p:spPr>
      </p:pic>
    </p:spTree>
    <p:extLst>
      <p:ext uri="{BB962C8B-B14F-4D97-AF65-F5344CB8AC3E}">
        <p14:creationId xmlns:p14="http://schemas.microsoft.com/office/powerpoint/2010/main" val="125275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 name="Graphic 46">
            <a:extLst>
              <a:ext uri="{FF2B5EF4-FFF2-40B4-BE49-F238E27FC236}">
                <a16:creationId xmlns:a16="http://schemas.microsoft.com/office/drawing/2014/main" id="{1ACAD6BD-52EC-411D-BE17-E61439B123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62"/>
            <a:ext cx="12192000" cy="1695450"/>
          </a:xfrm>
          <a:prstGeom prst="rect">
            <a:avLst/>
          </a:prstGeom>
        </p:spPr>
      </p:pic>
      <p:sp>
        <p:nvSpPr>
          <p:cNvPr id="2" name="Title 1"/>
          <p:cNvSpPr>
            <a:spLocks noGrp="1"/>
          </p:cNvSpPr>
          <p:nvPr>
            <p:ph type="title"/>
          </p:nvPr>
        </p:nvSpPr>
        <p:spPr>
          <a:xfrm>
            <a:off x="0" y="516606"/>
            <a:ext cx="12192000" cy="970450"/>
          </a:xfrm>
        </p:spPr>
        <p:txBody>
          <a:bodyPr>
            <a:noAutofit/>
          </a:bodyPr>
          <a:lstStyle/>
          <a:p>
            <a:pPr algn="ctr"/>
            <a:r>
              <a:rPr lang="en-US" sz="4800" dirty="0">
                <a:solidFill>
                  <a:srgbClr val="233E5E"/>
                </a:solidFill>
                <a:latin typeface="Prompt SemiBold" panose="00000700000000000000" pitchFamily="2" charset="-34"/>
                <a:cs typeface="Prompt SemiBold" panose="00000700000000000000" pitchFamily="2" charset="-34"/>
              </a:rPr>
              <a:t>SMB Challenges </a:t>
            </a:r>
            <a:br>
              <a:rPr lang="en-US" sz="4800" dirty="0">
                <a:solidFill>
                  <a:srgbClr val="233E5E"/>
                </a:solidFill>
                <a:latin typeface="Prompt SemiBold" panose="00000700000000000000" pitchFamily="2" charset="-34"/>
                <a:cs typeface="Prompt SemiBold" panose="00000700000000000000" pitchFamily="2" charset="-34"/>
              </a:rPr>
            </a:br>
            <a:r>
              <a:rPr lang="en-US" sz="4800" dirty="0">
                <a:solidFill>
                  <a:srgbClr val="233E5E"/>
                </a:solidFill>
                <a:latin typeface="Prompt SemiBold" panose="00000700000000000000" pitchFamily="2" charset="-34"/>
                <a:cs typeface="Prompt SemiBold" panose="00000700000000000000" pitchFamily="2" charset="-34"/>
              </a:rPr>
              <a:t>With Cybersecurity</a:t>
            </a:r>
          </a:p>
        </p:txBody>
      </p:sp>
      <p:sp>
        <p:nvSpPr>
          <p:cNvPr id="6" name="AutoShape 3"/>
          <p:cNvSpPr>
            <a:spLocks noChangeAspect="1" noChangeArrowheads="1" noTextEdit="1"/>
          </p:cNvSpPr>
          <p:nvPr/>
        </p:nvSpPr>
        <p:spPr bwMode="auto">
          <a:xfrm>
            <a:off x="4922043" y="2063750"/>
            <a:ext cx="2347913" cy="395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a:solidFill>
                <a:srgbClr val="003E51"/>
              </a:solidFill>
              <a:latin typeface="Corbel" panose="020B0503020204020204"/>
            </a:endParaRPr>
          </a:p>
        </p:txBody>
      </p:sp>
      <p:sp>
        <p:nvSpPr>
          <p:cNvPr id="52" name="Freeform 51"/>
          <p:cNvSpPr>
            <a:spLocks/>
          </p:cNvSpPr>
          <p:nvPr/>
        </p:nvSpPr>
        <p:spPr bwMode="auto">
          <a:xfrm>
            <a:off x="5621337" y="5142706"/>
            <a:ext cx="949325" cy="876300"/>
          </a:xfrm>
          <a:custGeom>
            <a:avLst/>
            <a:gdLst>
              <a:gd name="connsiteX0" fmla="*/ 196850 w 1898650"/>
              <a:gd name="connsiteY0" fmla="*/ 1414462 h 1752600"/>
              <a:gd name="connsiteX1" fmla="*/ 1701800 w 1898650"/>
              <a:gd name="connsiteY1" fmla="*/ 1414462 h 1752600"/>
              <a:gd name="connsiteX2" fmla="*/ 1352753 w 1898650"/>
              <a:gd name="connsiteY2" fmla="*/ 1752600 h 1752600"/>
              <a:gd name="connsiteX3" fmla="*/ 545897 w 1898650"/>
              <a:gd name="connsiteY3" fmla="*/ 1752600 h 1752600"/>
              <a:gd name="connsiteX4" fmla="*/ 196850 w 1898650"/>
              <a:gd name="connsiteY4" fmla="*/ 1414462 h 1752600"/>
              <a:gd name="connsiteX5" fmla="*/ 0 w 1898650"/>
              <a:gd name="connsiteY5" fmla="*/ 957262 h 1752600"/>
              <a:gd name="connsiteX6" fmla="*/ 1898650 w 1898650"/>
              <a:gd name="connsiteY6" fmla="*/ 957262 h 1752600"/>
              <a:gd name="connsiteX7" fmla="*/ 1898650 w 1898650"/>
              <a:gd name="connsiteY7" fmla="*/ 1050640 h 1752600"/>
              <a:gd name="connsiteX8" fmla="*/ 1696397 w 1898650"/>
              <a:gd name="connsiteY8" fmla="*/ 1252537 h 1752600"/>
              <a:gd name="connsiteX9" fmla="*/ 202253 w 1898650"/>
              <a:gd name="connsiteY9" fmla="*/ 1252537 h 1752600"/>
              <a:gd name="connsiteX10" fmla="*/ 0 w 1898650"/>
              <a:gd name="connsiteY10" fmla="*/ 1050640 h 1752600"/>
              <a:gd name="connsiteX11" fmla="*/ 0 w 1898650"/>
              <a:gd name="connsiteY11" fmla="*/ 957262 h 1752600"/>
              <a:gd name="connsiteX12" fmla="*/ 0 w 1898650"/>
              <a:gd name="connsiteY12" fmla="*/ 500062 h 1752600"/>
              <a:gd name="connsiteX13" fmla="*/ 1898650 w 1898650"/>
              <a:gd name="connsiteY13" fmla="*/ 500062 h 1752600"/>
              <a:gd name="connsiteX14" fmla="*/ 1898650 w 1898650"/>
              <a:gd name="connsiteY14" fmla="*/ 795337 h 1752600"/>
              <a:gd name="connsiteX15" fmla="*/ 0 w 1898650"/>
              <a:gd name="connsiteY15" fmla="*/ 795337 h 1752600"/>
              <a:gd name="connsiteX16" fmla="*/ 202253 w 1898650"/>
              <a:gd name="connsiteY16" fmla="*/ 0 h 1752600"/>
              <a:gd name="connsiteX17" fmla="*/ 1696397 w 1898650"/>
              <a:gd name="connsiteY17" fmla="*/ 0 h 1752600"/>
              <a:gd name="connsiteX18" fmla="*/ 1898650 w 1898650"/>
              <a:gd name="connsiteY18" fmla="*/ 201873 h 1752600"/>
              <a:gd name="connsiteX19" fmla="*/ 1898650 w 1898650"/>
              <a:gd name="connsiteY19" fmla="*/ 338138 h 1752600"/>
              <a:gd name="connsiteX20" fmla="*/ 0 w 1898650"/>
              <a:gd name="connsiteY20" fmla="*/ 338138 h 1752600"/>
              <a:gd name="connsiteX21" fmla="*/ 0 w 1898650"/>
              <a:gd name="connsiteY21" fmla="*/ 201873 h 1752600"/>
              <a:gd name="connsiteX22" fmla="*/ 202253 w 1898650"/>
              <a:gd name="connsiteY22"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8650" h="1752600">
                <a:moveTo>
                  <a:pt x="196850" y="1414462"/>
                </a:moveTo>
                <a:lnTo>
                  <a:pt x="1701800" y="1414462"/>
                </a:lnTo>
                <a:cubicBezTo>
                  <a:pt x="1696741" y="1601195"/>
                  <a:pt x="1542452" y="1752600"/>
                  <a:pt x="1352753" y="1752600"/>
                </a:cubicBezTo>
                <a:cubicBezTo>
                  <a:pt x="1352753" y="1752600"/>
                  <a:pt x="1352753" y="1752600"/>
                  <a:pt x="545897" y="1752600"/>
                </a:cubicBezTo>
                <a:cubicBezTo>
                  <a:pt x="356198" y="1752600"/>
                  <a:pt x="201909" y="1601195"/>
                  <a:pt x="196850" y="1414462"/>
                </a:cubicBezTo>
                <a:close/>
                <a:moveTo>
                  <a:pt x="0" y="957262"/>
                </a:moveTo>
                <a:lnTo>
                  <a:pt x="1898650" y="957262"/>
                </a:lnTo>
                <a:cubicBezTo>
                  <a:pt x="1898650" y="957262"/>
                  <a:pt x="1898650" y="957262"/>
                  <a:pt x="1898650" y="1050640"/>
                </a:cubicBezTo>
                <a:cubicBezTo>
                  <a:pt x="1898650" y="1161683"/>
                  <a:pt x="1810164" y="1252537"/>
                  <a:pt x="1696397" y="1252537"/>
                </a:cubicBezTo>
                <a:cubicBezTo>
                  <a:pt x="1696397" y="1252537"/>
                  <a:pt x="1696397" y="1252537"/>
                  <a:pt x="202253" y="1252537"/>
                </a:cubicBezTo>
                <a:cubicBezTo>
                  <a:pt x="88486" y="1252537"/>
                  <a:pt x="0" y="1161683"/>
                  <a:pt x="0" y="1050640"/>
                </a:cubicBezTo>
                <a:cubicBezTo>
                  <a:pt x="0" y="1050640"/>
                  <a:pt x="0" y="1050640"/>
                  <a:pt x="0" y="957262"/>
                </a:cubicBezTo>
                <a:close/>
                <a:moveTo>
                  <a:pt x="0" y="500062"/>
                </a:moveTo>
                <a:lnTo>
                  <a:pt x="1898650" y="500062"/>
                </a:lnTo>
                <a:lnTo>
                  <a:pt x="1898650" y="795337"/>
                </a:lnTo>
                <a:lnTo>
                  <a:pt x="0" y="795337"/>
                </a:lnTo>
                <a:close/>
                <a:moveTo>
                  <a:pt x="202253" y="0"/>
                </a:moveTo>
                <a:cubicBezTo>
                  <a:pt x="202253" y="0"/>
                  <a:pt x="202253" y="0"/>
                  <a:pt x="1696397" y="0"/>
                </a:cubicBezTo>
                <a:cubicBezTo>
                  <a:pt x="1810164" y="0"/>
                  <a:pt x="1898650" y="90843"/>
                  <a:pt x="1898650" y="201873"/>
                </a:cubicBezTo>
                <a:cubicBezTo>
                  <a:pt x="1898650" y="201873"/>
                  <a:pt x="1898650" y="201873"/>
                  <a:pt x="1898650" y="338138"/>
                </a:cubicBezTo>
                <a:lnTo>
                  <a:pt x="0" y="338138"/>
                </a:lnTo>
                <a:cubicBezTo>
                  <a:pt x="0" y="338138"/>
                  <a:pt x="0" y="338138"/>
                  <a:pt x="0" y="201873"/>
                </a:cubicBezTo>
                <a:cubicBezTo>
                  <a:pt x="0" y="90843"/>
                  <a:pt x="88486" y="0"/>
                  <a:pt x="202253" y="0"/>
                </a:cubicBezTo>
                <a:close/>
              </a:path>
            </a:pathLst>
          </a:custGeom>
          <a:solidFill>
            <a:schemeClr val="tx1"/>
          </a:solidFill>
          <a:ln>
            <a:noFill/>
          </a:ln>
        </p:spPr>
        <p:txBody>
          <a:bodyPr vert="horz" wrap="square" lIns="45720" tIns="22860" rIns="45720" bIns="22860" numCol="1" anchor="t" anchorCtr="0" compatLnSpc="1">
            <a:prstTxWarp prst="textNoShape">
              <a:avLst/>
            </a:prstTxWarp>
            <a:noAutofit/>
          </a:bodyPr>
          <a:lstStyle/>
          <a:p>
            <a:endParaRPr lang="en-US">
              <a:solidFill>
                <a:srgbClr val="003E51"/>
              </a:solidFill>
              <a:latin typeface="Corbel" panose="020B0503020204020204"/>
            </a:endParaRPr>
          </a:p>
        </p:txBody>
      </p:sp>
      <p:sp>
        <p:nvSpPr>
          <p:cNvPr id="11" name="Freeform 9"/>
          <p:cNvSpPr>
            <a:spLocks/>
          </p:cNvSpPr>
          <p:nvPr/>
        </p:nvSpPr>
        <p:spPr bwMode="auto">
          <a:xfrm>
            <a:off x="5003006" y="2065337"/>
            <a:ext cx="2187575" cy="746125"/>
          </a:xfrm>
          <a:custGeom>
            <a:avLst/>
            <a:gdLst>
              <a:gd name="T0" fmla="*/ 0 w 1730"/>
              <a:gd name="T1" fmla="*/ 591 h 591"/>
              <a:gd name="T2" fmla="*/ 1730 w 1730"/>
              <a:gd name="T3" fmla="*/ 591 h 591"/>
              <a:gd name="T4" fmla="*/ 931 w 1730"/>
              <a:gd name="T5" fmla="*/ 1 h 591"/>
              <a:gd name="T6" fmla="*/ 865 w 1730"/>
              <a:gd name="T7" fmla="*/ 0 h 591"/>
              <a:gd name="T8" fmla="*/ 799 w 1730"/>
              <a:gd name="T9" fmla="*/ 1 h 591"/>
              <a:gd name="T10" fmla="*/ 0 w 1730"/>
              <a:gd name="T11" fmla="*/ 591 h 591"/>
            </a:gdLst>
            <a:ahLst/>
            <a:cxnLst>
              <a:cxn ang="0">
                <a:pos x="T0" y="T1"/>
              </a:cxn>
              <a:cxn ang="0">
                <a:pos x="T2" y="T3"/>
              </a:cxn>
              <a:cxn ang="0">
                <a:pos x="T4" y="T5"/>
              </a:cxn>
              <a:cxn ang="0">
                <a:pos x="T6" y="T7"/>
              </a:cxn>
              <a:cxn ang="0">
                <a:pos x="T8" y="T9"/>
              </a:cxn>
              <a:cxn ang="0">
                <a:pos x="T10" y="T11"/>
              </a:cxn>
            </a:cxnLst>
            <a:rect l="0" t="0" r="r" b="b"/>
            <a:pathLst>
              <a:path w="1730" h="591">
                <a:moveTo>
                  <a:pt x="0" y="591"/>
                </a:moveTo>
                <a:cubicBezTo>
                  <a:pt x="1730" y="591"/>
                  <a:pt x="1730" y="591"/>
                  <a:pt x="1730" y="591"/>
                </a:cubicBezTo>
                <a:cubicBezTo>
                  <a:pt x="1603" y="262"/>
                  <a:pt x="1289" y="26"/>
                  <a:pt x="931" y="1"/>
                </a:cubicBezTo>
                <a:cubicBezTo>
                  <a:pt x="920" y="1"/>
                  <a:pt x="893" y="0"/>
                  <a:pt x="865" y="0"/>
                </a:cubicBezTo>
                <a:cubicBezTo>
                  <a:pt x="838" y="0"/>
                  <a:pt x="810" y="1"/>
                  <a:pt x="799" y="1"/>
                </a:cubicBezTo>
                <a:cubicBezTo>
                  <a:pt x="441" y="26"/>
                  <a:pt x="127" y="262"/>
                  <a:pt x="0" y="591"/>
                </a:cubicBezTo>
                <a:close/>
              </a:path>
            </a:pathLst>
          </a:custGeom>
          <a:solidFill>
            <a:srgbClr val="182740"/>
          </a:solidFill>
          <a:ln>
            <a:noFill/>
          </a:ln>
        </p:spPr>
        <p:txBody>
          <a:bodyPr vert="horz" wrap="square" lIns="45720" tIns="22860" rIns="45720" bIns="22860" numCol="1" anchor="t" anchorCtr="0" compatLnSpc="1">
            <a:prstTxWarp prst="textNoShape">
              <a:avLst/>
            </a:prstTxWarp>
          </a:bodyPr>
          <a:lstStyle/>
          <a:p>
            <a:endParaRPr lang="en-US" dirty="0">
              <a:solidFill>
                <a:srgbClr val="003E51"/>
              </a:solidFill>
              <a:latin typeface="Corbel" panose="020B0503020204020204"/>
            </a:endParaRPr>
          </a:p>
        </p:txBody>
      </p:sp>
      <p:sp>
        <p:nvSpPr>
          <p:cNvPr id="12" name="Freeform 10"/>
          <p:cNvSpPr>
            <a:spLocks/>
          </p:cNvSpPr>
          <p:nvPr/>
        </p:nvSpPr>
        <p:spPr bwMode="auto">
          <a:xfrm>
            <a:off x="4910931" y="2811462"/>
            <a:ext cx="2371725" cy="746919"/>
          </a:xfrm>
          <a:custGeom>
            <a:avLst/>
            <a:gdLst>
              <a:gd name="T0" fmla="*/ 37 w 1876"/>
              <a:gd name="T1" fmla="*/ 116 h 591"/>
              <a:gd name="T2" fmla="*/ 21 w 1876"/>
              <a:gd name="T3" fmla="*/ 197 h 591"/>
              <a:gd name="T4" fmla="*/ 45 w 1876"/>
              <a:gd name="T5" fmla="*/ 591 h 591"/>
              <a:gd name="T6" fmla="*/ 1832 w 1876"/>
              <a:gd name="T7" fmla="*/ 591 h 591"/>
              <a:gd name="T8" fmla="*/ 1855 w 1876"/>
              <a:gd name="T9" fmla="*/ 197 h 591"/>
              <a:gd name="T10" fmla="*/ 1839 w 1876"/>
              <a:gd name="T11" fmla="*/ 116 h 591"/>
              <a:gd name="T12" fmla="*/ 1803 w 1876"/>
              <a:gd name="T13" fmla="*/ 0 h 591"/>
              <a:gd name="T14" fmla="*/ 73 w 1876"/>
              <a:gd name="T15" fmla="*/ 0 h 591"/>
              <a:gd name="T16" fmla="*/ 37 w 1876"/>
              <a:gd name="T17" fmla="*/ 116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6" h="591">
                <a:moveTo>
                  <a:pt x="37" y="116"/>
                </a:moveTo>
                <a:cubicBezTo>
                  <a:pt x="31" y="143"/>
                  <a:pt x="25" y="170"/>
                  <a:pt x="21" y="197"/>
                </a:cubicBezTo>
                <a:cubicBezTo>
                  <a:pt x="0" y="335"/>
                  <a:pt x="8" y="469"/>
                  <a:pt x="45" y="591"/>
                </a:cubicBezTo>
                <a:cubicBezTo>
                  <a:pt x="1832" y="591"/>
                  <a:pt x="1832" y="591"/>
                  <a:pt x="1832" y="591"/>
                </a:cubicBezTo>
                <a:cubicBezTo>
                  <a:pt x="1868" y="469"/>
                  <a:pt x="1876" y="335"/>
                  <a:pt x="1855" y="197"/>
                </a:cubicBezTo>
                <a:cubicBezTo>
                  <a:pt x="1851" y="170"/>
                  <a:pt x="1846" y="143"/>
                  <a:pt x="1839" y="116"/>
                </a:cubicBezTo>
                <a:cubicBezTo>
                  <a:pt x="1830" y="76"/>
                  <a:pt x="1818" y="38"/>
                  <a:pt x="1803" y="0"/>
                </a:cubicBezTo>
                <a:cubicBezTo>
                  <a:pt x="73" y="0"/>
                  <a:pt x="73" y="0"/>
                  <a:pt x="73" y="0"/>
                </a:cubicBezTo>
                <a:cubicBezTo>
                  <a:pt x="59" y="38"/>
                  <a:pt x="47" y="76"/>
                  <a:pt x="37" y="116"/>
                </a:cubicBezTo>
                <a:close/>
              </a:path>
            </a:pathLst>
          </a:custGeom>
          <a:solidFill>
            <a:srgbClr val="E7B833"/>
          </a:solidFill>
          <a:ln>
            <a:noFill/>
          </a:ln>
        </p:spPr>
        <p:txBody>
          <a:bodyPr vert="horz" wrap="square" lIns="45720" tIns="22860" rIns="45720" bIns="22860" numCol="1" anchor="t" anchorCtr="0" compatLnSpc="1">
            <a:prstTxWarp prst="textNoShape">
              <a:avLst/>
            </a:prstTxWarp>
          </a:bodyPr>
          <a:lstStyle/>
          <a:p>
            <a:endParaRPr lang="en-US">
              <a:solidFill>
                <a:srgbClr val="003E51"/>
              </a:solidFill>
              <a:latin typeface="Corbel" panose="020B0503020204020204"/>
            </a:endParaRPr>
          </a:p>
        </p:txBody>
      </p:sp>
      <p:sp>
        <p:nvSpPr>
          <p:cNvPr id="13" name="Freeform 11"/>
          <p:cNvSpPr>
            <a:spLocks/>
          </p:cNvSpPr>
          <p:nvPr/>
        </p:nvSpPr>
        <p:spPr bwMode="auto">
          <a:xfrm>
            <a:off x="4967287" y="3558381"/>
            <a:ext cx="2259807" cy="746125"/>
          </a:xfrm>
          <a:custGeom>
            <a:avLst/>
            <a:gdLst>
              <a:gd name="T0" fmla="*/ 0 w 1787"/>
              <a:gd name="T1" fmla="*/ 0 h 591"/>
              <a:gd name="T2" fmla="*/ 39 w 1787"/>
              <a:gd name="T3" fmla="*/ 106 h 591"/>
              <a:gd name="T4" fmla="*/ 146 w 1787"/>
              <a:gd name="T5" fmla="*/ 293 h 591"/>
              <a:gd name="T6" fmla="*/ 195 w 1787"/>
              <a:gd name="T7" fmla="*/ 394 h 591"/>
              <a:gd name="T8" fmla="*/ 273 w 1787"/>
              <a:gd name="T9" fmla="*/ 591 h 591"/>
              <a:gd name="T10" fmla="*/ 1514 w 1787"/>
              <a:gd name="T11" fmla="*/ 591 h 591"/>
              <a:gd name="T12" fmla="*/ 1592 w 1787"/>
              <a:gd name="T13" fmla="*/ 394 h 591"/>
              <a:gd name="T14" fmla="*/ 1641 w 1787"/>
              <a:gd name="T15" fmla="*/ 293 h 591"/>
              <a:gd name="T16" fmla="*/ 1747 w 1787"/>
              <a:gd name="T17" fmla="*/ 106 h 591"/>
              <a:gd name="T18" fmla="*/ 1787 w 1787"/>
              <a:gd name="T19" fmla="*/ 0 h 591"/>
              <a:gd name="T20" fmla="*/ 0 w 1787"/>
              <a:gd name="T21"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7" h="591">
                <a:moveTo>
                  <a:pt x="0" y="0"/>
                </a:moveTo>
                <a:cubicBezTo>
                  <a:pt x="10" y="36"/>
                  <a:pt x="23" y="72"/>
                  <a:pt x="39" y="106"/>
                </a:cubicBezTo>
                <a:cubicBezTo>
                  <a:pt x="146" y="293"/>
                  <a:pt x="146" y="293"/>
                  <a:pt x="146" y="293"/>
                </a:cubicBezTo>
                <a:cubicBezTo>
                  <a:pt x="161" y="321"/>
                  <a:pt x="178" y="356"/>
                  <a:pt x="195" y="394"/>
                </a:cubicBezTo>
                <a:cubicBezTo>
                  <a:pt x="221" y="455"/>
                  <a:pt x="248" y="525"/>
                  <a:pt x="273" y="591"/>
                </a:cubicBezTo>
                <a:cubicBezTo>
                  <a:pt x="1514" y="591"/>
                  <a:pt x="1514" y="591"/>
                  <a:pt x="1514" y="591"/>
                </a:cubicBezTo>
                <a:cubicBezTo>
                  <a:pt x="1538" y="525"/>
                  <a:pt x="1565" y="455"/>
                  <a:pt x="1592" y="394"/>
                </a:cubicBezTo>
                <a:cubicBezTo>
                  <a:pt x="1608" y="356"/>
                  <a:pt x="1625" y="321"/>
                  <a:pt x="1641" y="293"/>
                </a:cubicBezTo>
                <a:cubicBezTo>
                  <a:pt x="1747" y="106"/>
                  <a:pt x="1747" y="106"/>
                  <a:pt x="1747" y="106"/>
                </a:cubicBezTo>
                <a:cubicBezTo>
                  <a:pt x="1763" y="72"/>
                  <a:pt x="1776" y="36"/>
                  <a:pt x="1787" y="0"/>
                </a:cubicBezTo>
                <a:lnTo>
                  <a:pt x="0" y="0"/>
                </a:lnTo>
                <a:close/>
              </a:path>
            </a:pathLst>
          </a:custGeom>
          <a:solidFill>
            <a:srgbClr val="74AA50"/>
          </a:solidFill>
          <a:ln>
            <a:noFill/>
          </a:ln>
        </p:spPr>
        <p:txBody>
          <a:bodyPr vert="horz" wrap="square" lIns="45720" tIns="22860" rIns="45720" bIns="22860" numCol="1" anchor="t" anchorCtr="0" compatLnSpc="1">
            <a:prstTxWarp prst="textNoShape">
              <a:avLst/>
            </a:prstTxWarp>
          </a:bodyPr>
          <a:lstStyle/>
          <a:p>
            <a:endParaRPr lang="en-US">
              <a:solidFill>
                <a:srgbClr val="003E51"/>
              </a:solidFill>
              <a:latin typeface="Corbel" panose="020B0503020204020204"/>
            </a:endParaRPr>
          </a:p>
        </p:txBody>
      </p:sp>
      <p:sp>
        <p:nvSpPr>
          <p:cNvPr id="14" name="Freeform 12"/>
          <p:cNvSpPr>
            <a:spLocks/>
          </p:cNvSpPr>
          <p:nvPr/>
        </p:nvSpPr>
        <p:spPr bwMode="auto">
          <a:xfrm>
            <a:off x="5312568" y="4304506"/>
            <a:ext cx="1569244" cy="746919"/>
          </a:xfrm>
          <a:custGeom>
            <a:avLst/>
            <a:gdLst>
              <a:gd name="T0" fmla="*/ 1051 w 1241"/>
              <a:gd name="T1" fmla="*/ 517 h 591"/>
              <a:gd name="T2" fmla="*/ 1161 w 1241"/>
              <a:gd name="T3" fmla="*/ 213 h 591"/>
              <a:gd name="T4" fmla="*/ 1241 w 1241"/>
              <a:gd name="T5" fmla="*/ 0 h 591"/>
              <a:gd name="T6" fmla="*/ 0 w 1241"/>
              <a:gd name="T7" fmla="*/ 0 h 591"/>
              <a:gd name="T8" fmla="*/ 80 w 1241"/>
              <a:gd name="T9" fmla="*/ 213 h 591"/>
              <a:gd name="T10" fmla="*/ 189 w 1241"/>
              <a:gd name="T11" fmla="*/ 517 h 591"/>
              <a:gd name="T12" fmla="*/ 293 w 1241"/>
              <a:gd name="T13" fmla="*/ 591 h 591"/>
              <a:gd name="T14" fmla="*/ 620 w 1241"/>
              <a:gd name="T15" fmla="*/ 591 h 591"/>
              <a:gd name="T16" fmla="*/ 948 w 1241"/>
              <a:gd name="T17" fmla="*/ 591 h 591"/>
              <a:gd name="T18" fmla="*/ 1051 w 1241"/>
              <a:gd name="T19" fmla="*/ 51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1" h="591">
                <a:moveTo>
                  <a:pt x="1051" y="517"/>
                </a:moveTo>
                <a:cubicBezTo>
                  <a:pt x="1084" y="417"/>
                  <a:pt x="1133" y="275"/>
                  <a:pt x="1161" y="213"/>
                </a:cubicBezTo>
                <a:cubicBezTo>
                  <a:pt x="1178" y="174"/>
                  <a:pt x="1207" y="92"/>
                  <a:pt x="1241" y="0"/>
                </a:cubicBezTo>
                <a:cubicBezTo>
                  <a:pt x="0" y="0"/>
                  <a:pt x="0" y="0"/>
                  <a:pt x="0" y="0"/>
                </a:cubicBezTo>
                <a:cubicBezTo>
                  <a:pt x="34" y="92"/>
                  <a:pt x="63" y="174"/>
                  <a:pt x="80" y="213"/>
                </a:cubicBezTo>
                <a:cubicBezTo>
                  <a:pt x="107" y="275"/>
                  <a:pt x="156" y="417"/>
                  <a:pt x="189" y="517"/>
                </a:cubicBezTo>
                <a:cubicBezTo>
                  <a:pt x="204" y="561"/>
                  <a:pt x="246" y="591"/>
                  <a:pt x="293" y="591"/>
                </a:cubicBezTo>
                <a:cubicBezTo>
                  <a:pt x="620" y="591"/>
                  <a:pt x="620" y="591"/>
                  <a:pt x="620" y="591"/>
                </a:cubicBezTo>
                <a:cubicBezTo>
                  <a:pt x="948" y="591"/>
                  <a:pt x="948" y="591"/>
                  <a:pt x="948" y="591"/>
                </a:cubicBezTo>
                <a:cubicBezTo>
                  <a:pt x="995" y="591"/>
                  <a:pt x="1037" y="561"/>
                  <a:pt x="1051" y="517"/>
                </a:cubicBezTo>
                <a:close/>
              </a:path>
            </a:pathLst>
          </a:custGeom>
          <a:solidFill>
            <a:schemeClr val="tx2">
              <a:lumMod val="75000"/>
            </a:schemeClr>
          </a:solidFill>
          <a:ln>
            <a:noFill/>
          </a:ln>
        </p:spPr>
        <p:txBody>
          <a:bodyPr vert="horz" wrap="square" lIns="45720" tIns="22860" rIns="45720" bIns="22860" numCol="1" anchor="t" anchorCtr="0" compatLnSpc="1">
            <a:prstTxWarp prst="textNoShape">
              <a:avLst/>
            </a:prstTxWarp>
          </a:bodyPr>
          <a:lstStyle/>
          <a:p>
            <a:endParaRPr lang="en-US">
              <a:solidFill>
                <a:srgbClr val="003E51"/>
              </a:solidFill>
              <a:latin typeface="Corbel" panose="020B0503020204020204"/>
            </a:endParaRPr>
          </a:p>
        </p:txBody>
      </p:sp>
      <p:sp>
        <p:nvSpPr>
          <p:cNvPr id="15" name="Oval 14"/>
          <p:cNvSpPr/>
          <p:nvPr/>
        </p:nvSpPr>
        <p:spPr>
          <a:xfrm>
            <a:off x="7904022" y="2100263"/>
            <a:ext cx="676275" cy="67627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orbel" panose="020B0503020204020204"/>
            </a:endParaRPr>
          </a:p>
        </p:txBody>
      </p:sp>
      <p:sp>
        <p:nvSpPr>
          <p:cNvPr id="18" name="Oval 17"/>
          <p:cNvSpPr/>
          <p:nvPr/>
        </p:nvSpPr>
        <p:spPr>
          <a:xfrm>
            <a:off x="3611702" y="2846785"/>
            <a:ext cx="676275" cy="67627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orbel" panose="020B0503020204020204"/>
            </a:endParaRPr>
          </a:p>
        </p:txBody>
      </p:sp>
      <p:sp>
        <p:nvSpPr>
          <p:cNvPr id="20" name="Oval 19"/>
          <p:cNvSpPr/>
          <p:nvPr/>
        </p:nvSpPr>
        <p:spPr>
          <a:xfrm>
            <a:off x="7904022" y="3593307"/>
            <a:ext cx="676275" cy="67627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orbel" panose="020B0503020204020204"/>
            </a:endParaRPr>
          </a:p>
        </p:txBody>
      </p:sp>
      <p:sp>
        <p:nvSpPr>
          <p:cNvPr id="21" name="Oval 20"/>
          <p:cNvSpPr/>
          <p:nvPr/>
        </p:nvSpPr>
        <p:spPr>
          <a:xfrm>
            <a:off x="3611702" y="4339829"/>
            <a:ext cx="676275" cy="67627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orbel" panose="020B0503020204020204"/>
            </a:endParaRPr>
          </a:p>
        </p:txBody>
      </p:sp>
      <p:cxnSp>
        <p:nvCxnSpPr>
          <p:cNvPr id="23" name="Straight Connector 22"/>
          <p:cNvCxnSpPr>
            <a:stCxn id="18" idx="6"/>
          </p:cNvCxnSpPr>
          <p:nvPr/>
        </p:nvCxnSpPr>
        <p:spPr>
          <a:xfrm>
            <a:off x="4287977" y="3184922"/>
            <a:ext cx="63406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1" idx="6"/>
          </p:cNvCxnSpPr>
          <p:nvPr/>
        </p:nvCxnSpPr>
        <p:spPr>
          <a:xfrm>
            <a:off x="4287977" y="4677966"/>
            <a:ext cx="118572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5" idx="2"/>
          </p:cNvCxnSpPr>
          <p:nvPr/>
        </p:nvCxnSpPr>
        <p:spPr>
          <a:xfrm flipH="1">
            <a:off x="6939279" y="2438400"/>
            <a:ext cx="96474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0" idx="2"/>
          </p:cNvCxnSpPr>
          <p:nvPr/>
        </p:nvCxnSpPr>
        <p:spPr>
          <a:xfrm flipH="1">
            <a:off x="7030719" y="3931444"/>
            <a:ext cx="87330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25533" y="2354241"/>
            <a:ext cx="1540933" cy="261610"/>
          </a:xfrm>
          <a:prstGeom prst="rect">
            <a:avLst/>
          </a:prstGeom>
          <a:noFill/>
        </p:spPr>
        <p:txBody>
          <a:bodyPr wrap="square" lIns="0" tIns="0" rIns="0" bIns="0" rtlCol="0">
            <a:spAutoFit/>
          </a:bodyPr>
          <a:lstStyle/>
          <a:p>
            <a:pPr algn="ctr"/>
            <a:r>
              <a:rPr lang="en-US" sz="17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rPr>
              <a:t>Blind Trust</a:t>
            </a:r>
          </a:p>
        </p:txBody>
      </p:sp>
      <p:sp>
        <p:nvSpPr>
          <p:cNvPr id="31" name="TextBox 30"/>
          <p:cNvSpPr txBox="1"/>
          <p:nvPr/>
        </p:nvSpPr>
        <p:spPr>
          <a:xfrm>
            <a:off x="5325533" y="3025491"/>
            <a:ext cx="1540933" cy="261610"/>
          </a:xfrm>
          <a:prstGeom prst="rect">
            <a:avLst/>
          </a:prstGeom>
          <a:noFill/>
        </p:spPr>
        <p:txBody>
          <a:bodyPr wrap="square" lIns="0" tIns="0" rIns="0" bIns="0" rtlCol="0">
            <a:spAutoFit/>
          </a:bodyPr>
          <a:lstStyle/>
          <a:p>
            <a:pPr algn="ctr"/>
            <a:r>
              <a:rPr lang="en-US" sz="17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rPr>
              <a:t>Inconvenient</a:t>
            </a:r>
          </a:p>
        </p:txBody>
      </p:sp>
      <p:sp>
        <p:nvSpPr>
          <p:cNvPr id="32" name="TextBox 31"/>
          <p:cNvSpPr txBox="1"/>
          <p:nvPr/>
        </p:nvSpPr>
        <p:spPr>
          <a:xfrm>
            <a:off x="5325533" y="3799988"/>
            <a:ext cx="1540933" cy="261610"/>
          </a:xfrm>
          <a:prstGeom prst="rect">
            <a:avLst/>
          </a:prstGeom>
          <a:noFill/>
        </p:spPr>
        <p:txBody>
          <a:bodyPr wrap="square" lIns="0" tIns="0" rIns="0" bIns="0" rtlCol="0">
            <a:spAutoFit/>
          </a:bodyPr>
          <a:lstStyle/>
          <a:p>
            <a:pPr algn="ctr"/>
            <a:r>
              <a:rPr lang="en-US" sz="17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rPr>
              <a:t>Expensive</a:t>
            </a:r>
          </a:p>
        </p:txBody>
      </p:sp>
      <p:sp>
        <p:nvSpPr>
          <p:cNvPr id="33" name="TextBox 32"/>
          <p:cNvSpPr txBox="1"/>
          <p:nvPr/>
        </p:nvSpPr>
        <p:spPr>
          <a:xfrm>
            <a:off x="5325533" y="4547161"/>
            <a:ext cx="1540933" cy="261610"/>
          </a:xfrm>
          <a:prstGeom prst="rect">
            <a:avLst/>
          </a:prstGeom>
          <a:noFill/>
        </p:spPr>
        <p:txBody>
          <a:bodyPr wrap="square" lIns="0" tIns="0" rIns="0" bIns="0" rtlCol="0">
            <a:spAutoFit/>
          </a:bodyPr>
          <a:lstStyle/>
          <a:p>
            <a:pPr algn="ctr"/>
            <a:r>
              <a:rPr lang="en-US" sz="1700" dirty="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rPr>
              <a:t>Too Small</a:t>
            </a:r>
          </a:p>
        </p:txBody>
      </p:sp>
      <p:sp>
        <p:nvSpPr>
          <p:cNvPr id="34" name="TextBox 33"/>
          <p:cNvSpPr txBox="1"/>
          <p:nvPr/>
        </p:nvSpPr>
        <p:spPr>
          <a:xfrm>
            <a:off x="74762" y="2370108"/>
            <a:ext cx="3391657" cy="1461939"/>
          </a:xfrm>
          <a:prstGeom prst="rect">
            <a:avLst/>
          </a:prstGeom>
          <a:noFill/>
        </p:spPr>
        <p:txBody>
          <a:bodyPr wrap="square" lIns="0" tIns="0" rIns="0" bIns="0" rtlCol="0">
            <a:spAutoFit/>
          </a:bodyPr>
          <a:lstStyle/>
          <a:p>
            <a:pPr algn="r">
              <a:lnSpc>
                <a:spcPct val="120000"/>
              </a:lnSpc>
            </a:pPr>
            <a:r>
              <a:rPr lang="en-US" sz="2000" b="1" dirty="0">
                <a:solidFill>
                  <a:srgbClr val="007198"/>
                </a:solidFill>
                <a:latin typeface="Prompt SemiBold" panose="00000700000000000000" pitchFamily="2" charset="-34"/>
                <a:ea typeface="Open Sans Light" panose="020B0306030504020204" pitchFamily="34" charset="0"/>
                <a:cs typeface="Prompt SemiBold" panose="00000700000000000000" pitchFamily="2" charset="-34"/>
              </a:rPr>
              <a:t>They want flexibility to use free or inexpensive, and unrestricted resources</a:t>
            </a:r>
            <a:endParaRPr lang="en-US" sz="2000" b="1" spc="25" dirty="0">
              <a:solidFill>
                <a:srgbClr val="007198"/>
              </a:solidFill>
              <a:latin typeface="Prompt SemiBold" panose="00000700000000000000" pitchFamily="2" charset="-34"/>
              <a:ea typeface="Open Sans Light" panose="020B0306030504020204" pitchFamily="34" charset="0"/>
              <a:cs typeface="Prompt SemiBold" panose="00000700000000000000" pitchFamily="2" charset="-34"/>
            </a:endParaRPr>
          </a:p>
        </p:txBody>
      </p:sp>
      <p:sp>
        <p:nvSpPr>
          <p:cNvPr id="35" name="TextBox 34"/>
          <p:cNvSpPr txBox="1"/>
          <p:nvPr/>
        </p:nvSpPr>
        <p:spPr>
          <a:xfrm>
            <a:off x="306501" y="4240362"/>
            <a:ext cx="3166539" cy="1461939"/>
          </a:xfrm>
          <a:prstGeom prst="rect">
            <a:avLst/>
          </a:prstGeom>
          <a:noFill/>
        </p:spPr>
        <p:txBody>
          <a:bodyPr wrap="square" lIns="0" tIns="0" rIns="0" bIns="0" rtlCol="0">
            <a:spAutoFit/>
          </a:bodyPr>
          <a:lstStyle/>
          <a:p>
            <a:pPr algn="r">
              <a:lnSpc>
                <a:spcPct val="120000"/>
              </a:lnSpc>
            </a:pPr>
            <a:r>
              <a:rPr lang="en-US" sz="2000" b="1" dirty="0">
                <a:solidFill>
                  <a:srgbClr val="007198"/>
                </a:solidFill>
                <a:latin typeface="Prompt SemiBold" panose="00000700000000000000" pitchFamily="2" charset="-34"/>
                <a:ea typeface="Open Sans Light" panose="020B0306030504020204" pitchFamily="34" charset="0"/>
                <a:cs typeface="Prompt SemiBold" panose="00000700000000000000" pitchFamily="2" charset="-34"/>
              </a:rPr>
              <a:t>They don’t believe it will happen to them; it’s just the big guys that get targeted</a:t>
            </a:r>
            <a:endParaRPr lang="en-US" sz="2000" b="1" spc="25" dirty="0">
              <a:solidFill>
                <a:srgbClr val="007198"/>
              </a:solidFill>
              <a:latin typeface="Prompt SemiBold" panose="00000700000000000000" pitchFamily="2" charset="-34"/>
              <a:ea typeface="Open Sans Light" panose="020B0306030504020204" pitchFamily="34" charset="0"/>
              <a:cs typeface="Prompt SemiBold" panose="00000700000000000000" pitchFamily="2" charset="-34"/>
            </a:endParaRPr>
          </a:p>
        </p:txBody>
      </p:sp>
      <p:sp>
        <p:nvSpPr>
          <p:cNvPr id="36" name="TextBox 35"/>
          <p:cNvSpPr txBox="1"/>
          <p:nvPr/>
        </p:nvSpPr>
        <p:spPr>
          <a:xfrm>
            <a:off x="8880162" y="1884881"/>
            <a:ext cx="3127300" cy="1461939"/>
          </a:xfrm>
          <a:prstGeom prst="rect">
            <a:avLst/>
          </a:prstGeom>
          <a:noFill/>
        </p:spPr>
        <p:txBody>
          <a:bodyPr wrap="square" lIns="0" tIns="0" rIns="0" bIns="0" rtlCol="0">
            <a:spAutoFit/>
          </a:bodyPr>
          <a:lstStyle/>
          <a:p>
            <a:pPr>
              <a:lnSpc>
                <a:spcPct val="120000"/>
              </a:lnSpc>
            </a:pPr>
            <a:r>
              <a:rPr lang="en-US" sz="2000" b="1" dirty="0">
                <a:solidFill>
                  <a:srgbClr val="007198"/>
                </a:solidFill>
                <a:latin typeface="Prompt SemiBold" panose="00000700000000000000" pitchFamily="2" charset="-34"/>
                <a:ea typeface="Open Sans Light" panose="020B0306030504020204" pitchFamily="34" charset="0"/>
                <a:cs typeface="Prompt SemiBold" panose="00000700000000000000" pitchFamily="2" charset="-34"/>
              </a:rPr>
              <a:t>They believe their IT team and basic firewall, Anti-Virus has them covered</a:t>
            </a:r>
            <a:endParaRPr lang="en-US" sz="2000" b="1" spc="25" dirty="0">
              <a:solidFill>
                <a:srgbClr val="007198"/>
              </a:solidFill>
              <a:latin typeface="Prompt SemiBold" panose="00000700000000000000" pitchFamily="2" charset="-34"/>
              <a:ea typeface="Open Sans Light" panose="020B0306030504020204" pitchFamily="34" charset="0"/>
              <a:cs typeface="Prompt SemiBold" panose="00000700000000000000" pitchFamily="2" charset="-34"/>
            </a:endParaRPr>
          </a:p>
        </p:txBody>
      </p:sp>
      <p:sp>
        <p:nvSpPr>
          <p:cNvPr id="53" name="Freeform 13"/>
          <p:cNvSpPr>
            <a:spLocks noEditPoints="1"/>
          </p:cNvSpPr>
          <p:nvPr/>
        </p:nvSpPr>
        <p:spPr bwMode="auto">
          <a:xfrm>
            <a:off x="3757619" y="2970391"/>
            <a:ext cx="331788" cy="441983"/>
          </a:xfrm>
          <a:custGeom>
            <a:avLst/>
            <a:gdLst>
              <a:gd name="T0" fmla="*/ 176 w 1205"/>
              <a:gd name="T1" fmla="*/ 494 h 1613"/>
              <a:gd name="T2" fmla="*/ 50 w 1205"/>
              <a:gd name="T3" fmla="*/ 335 h 1613"/>
              <a:gd name="T4" fmla="*/ 209 w 1205"/>
              <a:gd name="T5" fmla="*/ 462 h 1613"/>
              <a:gd name="T6" fmla="*/ 367 w 1205"/>
              <a:gd name="T7" fmla="*/ 335 h 1613"/>
              <a:gd name="T8" fmla="*/ 241 w 1205"/>
              <a:gd name="T9" fmla="*/ 494 h 1613"/>
              <a:gd name="T10" fmla="*/ 367 w 1205"/>
              <a:gd name="T11" fmla="*/ 653 h 1613"/>
              <a:gd name="T12" fmla="*/ 335 w 1205"/>
              <a:gd name="T13" fmla="*/ 653 h 1613"/>
              <a:gd name="T14" fmla="*/ 83 w 1205"/>
              <a:gd name="T15" fmla="*/ 653 h 1613"/>
              <a:gd name="T16" fmla="*/ 50 w 1205"/>
              <a:gd name="T17" fmla="*/ 653 h 1613"/>
              <a:gd name="T18" fmla="*/ 1135 w 1205"/>
              <a:gd name="T19" fmla="*/ 1047 h 1613"/>
              <a:gd name="T20" fmla="*/ 976 w 1205"/>
              <a:gd name="T21" fmla="*/ 1174 h 1613"/>
              <a:gd name="T22" fmla="*/ 818 w 1205"/>
              <a:gd name="T23" fmla="*/ 1047 h 1613"/>
              <a:gd name="T24" fmla="*/ 944 w 1205"/>
              <a:gd name="T25" fmla="*/ 1206 h 1613"/>
              <a:gd name="T26" fmla="*/ 818 w 1205"/>
              <a:gd name="T27" fmla="*/ 1365 h 1613"/>
              <a:gd name="T28" fmla="*/ 850 w 1205"/>
              <a:gd name="T29" fmla="*/ 1365 h 1613"/>
              <a:gd name="T30" fmla="*/ 1102 w 1205"/>
              <a:gd name="T31" fmla="*/ 1365 h 1613"/>
              <a:gd name="T32" fmla="*/ 1135 w 1205"/>
              <a:gd name="T33" fmla="*/ 1365 h 1613"/>
              <a:gd name="T34" fmla="*/ 1008 w 1205"/>
              <a:gd name="T35" fmla="*/ 1206 h 1613"/>
              <a:gd name="T36" fmla="*/ 1135 w 1205"/>
              <a:gd name="T37" fmla="*/ 1047 h 1613"/>
              <a:gd name="T38" fmla="*/ 165 w 1205"/>
              <a:gd name="T39" fmla="*/ 1613 h 1613"/>
              <a:gd name="T40" fmla="*/ 165 w 1205"/>
              <a:gd name="T41" fmla="*/ 1282 h 1613"/>
              <a:gd name="T42" fmla="*/ 285 w 1205"/>
              <a:gd name="T43" fmla="*/ 1447 h 1613"/>
              <a:gd name="T44" fmla="*/ 46 w 1205"/>
              <a:gd name="T45" fmla="*/ 1447 h 1613"/>
              <a:gd name="T46" fmla="*/ 285 w 1205"/>
              <a:gd name="T47" fmla="*/ 1447 h 1613"/>
              <a:gd name="T48" fmla="*/ 1020 w 1205"/>
              <a:gd name="T49" fmla="*/ 0 h 1613"/>
              <a:gd name="T50" fmla="*/ 1020 w 1205"/>
              <a:gd name="T51" fmla="*/ 331 h 1613"/>
              <a:gd name="T52" fmla="*/ 900 w 1205"/>
              <a:gd name="T53" fmla="*/ 166 h 1613"/>
              <a:gd name="T54" fmla="*/ 1139 w 1205"/>
              <a:gd name="T55" fmla="*/ 166 h 1613"/>
              <a:gd name="T56" fmla="*/ 900 w 1205"/>
              <a:gd name="T57" fmla="*/ 166 h 1613"/>
              <a:gd name="T58" fmla="*/ 831 w 1205"/>
              <a:gd name="T59" fmla="*/ 607 h 1613"/>
              <a:gd name="T60" fmla="*/ 997 w 1205"/>
              <a:gd name="T61" fmla="*/ 498 h 1613"/>
              <a:gd name="T62" fmla="*/ 800 w 1205"/>
              <a:gd name="T63" fmla="*/ 792 h 1613"/>
              <a:gd name="T64" fmla="*/ 142 w 1205"/>
              <a:gd name="T65" fmla="*/ 1206 h 1613"/>
              <a:gd name="T66" fmla="*/ 188 w 1205"/>
              <a:gd name="T67" fmla="*/ 1206 h 1613"/>
              <a:gd name="T68" fmla="*/ 808 w 1205"/>
              <a:gd name="T69" fmla="*/ 837 h 1613"/>
              <a:gd name="T70" fmla="*/ 1043 w 1205"/>
              <a:gd name="T71" fmla="*/ 500 h 1613"/>
              <a:gd name="T72" fmla="*/ 1205 w 1205"/>
              <a:gd name="T73" fmla="*/ 610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5" h="1613">
                <a:moveTo>
                  <a:pt x="50" y="620"/>
                </a:moveTo>
                <a:cubicBezTo>
                  <a:pt x="176" y="494"/>
                  <a:pt x="176" y="494"/>
                  <a:pt x="176" y="494"/>
                </a:cubicBezTo>
                <a:cubicBezTo>
                  <a:pt x="50" y="368"/>
                  <a:pt x="50" y="368"/>
                  <a:pt x="50" y="368"/>
                </a:cubicBezTo>
                <a:cubicBezTo>
                  <a:pt x="41" y="359"/>
                  <a:pt x="41" y="344"/>
                  <a:pt x="50" y="335"/>
                </a:cubicBezTo>
                <a:cubicBezTo>
                  <a:pt x="59" y="326"/>
                  <a:pt x="74" y="326"/>
                  <a:pt x="83" y="335"/>
                </a:cubicBezTo>
                <a:cubicBezTo>
                  <a:pt x="209" y="462"/>
                  <a:pt x="209" y="462"/>
                  <a:pt x="209" y="462"/>
                </a:cubicBezTo>
                <a:cubicBezTo>
                  <a:pt x="335" y="335"/>
                  <a:pt x="335" y="335"/>
                  <a:pt x="335" y="335"/>
                </a:cubicBezTo>
                <a:cubicBezTo>
                  <a:pt x="344" y="326"/>
                  <a:pt x="358" y="326"/>
                  <a:pt x="367" y="335"/>
                </a:cubicBezTo>
                <a:cubicBezTo>
                  <a:pt x="376" y="344"/>
                  <a:pt x="376" y="359"/>
                  <a:pt x="367" y="368"/>
                </a:cubicBezTo>
                <a:cubicBezTo>
                  <a:pt x="241" y="494"/>
                  <a:pt x="241" y="494"/>
                  <a:pt x="241" y="494"/>
                </a:cubicBezTo>
                <a:cubicBezTo>
                  <a:pt x="367" y="620"/>
                  <a:pt x="367" y="620"/>
                  <a:pt x="367" y="620"/>
                </a:cubicBezTo>
                <a:cubicBezTo>
                  <a:pt x="376" y="629"/>
                  <a:pt x="376" y="644"/>
                  <a:pt x="367" y="653"/>
                </a:cubicBezTo>
                <a:cubicBezTo>
                  <a:pt x="363" y="657"/>
                  <a:pt x="357" y="659"/>
                  <a:pt x="351" y="659"/>
                </a:cubicBezTo>
                <a:cubicBezTo>
                  <a:pt x="345" y="659"/>
                  <a:pt x="339" y="657"/>
                  <a:pt x="335" y="653"/>
                </a:cubicBezTo>
                <a:cubicBezTo>
                  <a:pt x="209" y="526"/>
                  <a:pt x="209" y="526"/>
                  <a:pt x="209" y="526"/>
                </a:cubicBezTo>
                <a:cubicBezTo>
                  <a:pt x="83" y="653"/>
                  <a:pt x="83" y="653"/>
                  <a:pt x="83" y="653"/>
                </a:cubicBezTo>
                <a:cubicBezTo>
                  <a:pt x="78" y="657"/>
                  <a:pt x="72" y="659"/>
                  <a:pt x="66" y="659"/>
                </a:cubicBezTo>
                <a:cubicBezTo>
                  <a:pt x="61" y="659"/>
                  <a:pt x="55" y="657"/>
                  <a:pt x="50" y="653"/>
                </a:cubicBezTo>
                <a:cubicBezTo>
                  <a:pt x="41" y="644"/>
                  <a:pt x="41" y="629"/>
                  <a:pt x="50" y="620"/>
                </a:cubicBezTo>
                <a:close/>
                <a:moveTo>
                  <a:pt x="1135" y="1047"/>
                </a:moveTo>
                <a:cubicBezTo>
                  <a:pt x="1126" y="1038"/>
                  <a:pt x="1111" y="1038"/>
                  <a:pt x="1102" y="1047"/>
                </a:cubicBezTo>
                <a:cubicBezTo>
                  <a:pt x="976" y="1174"/>
                  <a:pt x="976" y="1174"/>
                  <a:pt x="976" y="1174"/>
                </a:cubicBezTo>
                <a:cubicBezTo>
                  <a:pt x="850" y="1047"/>
                  <a:pt x="850" y="1047"/>
                  <a:pt x="850" y="1047"/>
                </a:cubicBezTo>
                <a:cubicBezTo>
                  <a:pt x="841" y="1038"/>
                  <a:pt x="826" y="1038"/>
                  <a:pt x="818" y="1047"/>
                </a:cubicBezTo>
                <a:cubicBezTo>
                  <a:pt x="809" y="1056"/>
                  <a:pt x="809" y="1071"/>
                  <a:pt x="818" y="1080"/>
                </a:cubicBezTo>
                <a:cubicBezTo>
                  <a:pt x="944" y="1206"/>
                  <a:pt x="944" y="1206"/>
                  <a:pt x="944" y="1206"/>
                </a:cubicBezTo>
                <a:cubicBezTo>
                  <a:pt x="818" y="1332"/>
                  <a:pt x="818" y="1332"/>
                  <a:pt x="818" y="1332"/>
                </a:cubicBezTo>
                <a:cubicBezTo>
                  <a:pt x="809" y="1341"/>
                  <a:pt x="809" y="1356"/>
                  <a:pt x="818" y="1365"/>
                </a:cubicBezTo>
                <a:cubicBezTo>
                  <a:pt x="822" y="1369"/>
                  <a:pt x="828" y="1371"/>
                  <a:pt x="834" y="1371"/>
                </a:cubicBezTo>
                <a:cubicBezTo>
                  <a:pt x="840" y="1371"/>
                  <a:pt x="845" y="1369"/>
                  <a:pt x="850" y="1365"/>
                </a:cubicBezTo>
                <a:cubicBezTo>
                  <a:pt x="976" y="1238"/>
                  <a:pt x="976" y="1238"/>
                  <a:pt x="976" y="1238"/>
                </a:cubicBezTo>
                <a:cubicBezTo>
                  <a:pt x="1102" y="1365"/>
                  <a:pt x="1102" y="1365"/>
                  <a:pt x="1102" y="1365"/>
                </a:cubicBezTo>
                <a:cubicBezTo>
                  <a:pt x="1107" y="1369"/>
                  <a:pt x="1113" y="1371"/>
                  <a:pt x="1119" y="1371"/>
                </a:cubicBezTo>
                <a:cubicBezTo>
                  <a:pt x="1124" y="1371"/>
                  <a:pt x="1130" y="1369"/>
                  <a:pt x="1135" y="1365"/>
                </a:cubicBezTo>
                <a:cubicBezTo>
                  <a:pt x="1144" y="1356"/>
                  <a:pt x="1144" y="1341"/>
                  <a:pt x="1135" y="1332"/>
                </a:cubicBezTo>
                <a:cubicBezTo>
                  <a:pt x="1008" y="1206"/>
                  <a:pt x="1008" y="1206"/>
                  <a:pt x="1008" y="1206"/>
                </a:cubicBezTo>
                <a:cubicBezTo>
                  <a:pt x="1135" y="1080"/>
                  <a:pt x="1135" y="1080"/>
                  <a:pt x="1135" y="1080"/>
                </a:cubicBezTo>
                <a:cubicBezTo>
                  <a:pt x="1144" y="1071"/>
                  <a:pt x="1144" y="1056"/>
                  <a:pt x="1135" y="1047"/>
                </a:cubicBezTo>
                <a:close/>
                <a:moveTo>
                  <a:pt x="331" y="1447"/>
                </a:moveTo>
                <a:cubicBezTo>
                  <a:pt x="331" y="1538"/>
                  <a:pt x="256" y="1613"/>
                  <a:pt x="165" y="1613"/>
                </a:cubicBezTo>
                <a:cubicBezTo>
                  <a:pt x="74" y="1613"/>
                  <a:pt x="0" y="1538"/>
                  <a:pt x="0" y="1447"/>
                </a:cubicBezTo>
                <a:cubicBezTo>
                  <a:pt x="0" y="1356"/>
                  <a:pt x="74" y="1282"/>
                  <a:pt x="165" y="1282"/>
                </a:cubicBezTo>
                <a:cubicBezTo>
                  <a:pt x="256" y="1282"/>
                  <a:pt x="331" y="1356"/>
                  <a:pt x="331" y="1447"/>
                </a:cubicBezTo>
                <a:close/>
                <a:moveTo>
                  <a:pt x="285" y="1447"/>
                </a:moveTo>
                <a:cubicBezTo>
                  <a:pt x="285" y="1381"/>
                  <a:pt x="231" y="1328"/>
                  <a:pt x="165" y="1328"/>
                </a:cubicBezTo>
                <a:cubicBezTo>
                  <a:pt x="99" y="1328"/>
                  <a:pt x="46" y="1381"/>
                  <a:pt x="46" y="1447"/>
                </a:cubicBezTo>
                <a:cubicBezTo>
                  <a:pt x="46" y="1513"/>
                  <a:pt x="99" y="1567"/>
                  <a:pt x="165" y="1567"/>
                </a:cubicBezTo>
                <a:cubicBezTo>
                  <a:pt x="231" y="1567"/>
                  <a:pt x="285" y="1513"/>
                  <a:pt x="285" y="1447"/>
                </a:cubicBezTo>
                <a:close/>
                <a:moveTo>
                  <a:pt x="854" y="166"/>
                </a:moveTo>
                <a:cubicBezTo>
                  <a:pt x="854" y="75"/>
                  <a:pt x="928" y="0"/>
                  <a:pt x="1020" y="0"/>
                </a:cubicBezTo>
                <a:cubicBezTo>
                  <a:pt x="1111" y="0"/>
                  <a:pt x="1185" y="75"/>
                  <a:pt x="1185" y="166"/>
                </a:cubicBezTo>
                <a:cubicBezTo>
                  <a:pt x="1185" y="257"/>
                  <a:pt x="1111" y="331"/>
                  <a:pt x="1020" y="331"/>
                </a:cubicBezTo>
                <a:cubicBezTo>
                  <a:pt x="928" y="331"/>
                  <a:pt x="854" y="257"/>
                  <a:pt x="854" y="166"/>
                </a:cubicBezTo>
                <a:close/>
                <a:moveTo>
                  <a:pt x="900" y="166"/>
                </a:moveTo>
                <a:cubicBezTo>
                  <a:pt x="900" y="232"/>
                  <a:pt x="954" y="285"/>
                  <a:pt x="1020" y="285"/>
                </a:cubicBezTo>
                <a:cubicBezTo>
                  <a:pt x="1086" y="285"/>
                  <a:pt x="1139" y="232"/>
                  <a:pt x="1139" y="166"/>
                </a:cubicBezTo>
                <a:cubicBezTo>
                  <a:pt x="1139" y="100"/>
                  <a:pt x="1086" y="46"/>
                  <a:pt x="1020" y="46"/>
                </a:cubicBezTo>
                <a:cubicBezTo>
                  <a:pt x="954" y="46"/>
                  <a:pt x="900" y="100"/>
                  <a:pt x="900" y="166"/>
                </a:cubicBezTo>
                <a:close/>
                <a:moveTo>
                  <a:pt x="1020" y="407"/>
                </a:moveTo>
                <a:cubicBezTo>
                  <a:pt x="831" y="607"/>
                  <a:pt x="831" y="607"/>
                  <a:pt x="831" y="607"/>
                </a:cubicBezTo>
                <a:cubicBezTo>
                  <a:pt x="864" y="638"/>
                  <a:pt x="864" y="638"/>
                  <a:pt x="864" y="638"/>
                </a:cubicBezTo>
                <a:cubicBezTo>
                  <a:pt x="997" y="498"/>
                  <a:pt x="997" y="498"/>
                  <a:pt x="997" y="498"/>
                </a:cubicBezTo>
                <a:cubicBezTo>
                  <a:pt x="997" y="560"/>
                  <a:pt x="997" y="560"/>
                  <a:pt x="997" y="560"/>
                </a:cubicBezTo>
                <a:cubicBezTo>
                  <a:pt x="997" y="670"/>
                  <a:pt x="909" y="774"/>
                  <a:pt x="800" y="792"/>
                </a:cubicBezTo>
                <a:cubicBezTo>
                  <a:pt x="442" y="852"/>
                  <a:pt x="442" y="852"/>
                  <a:pt x="442" y="852"/>
                </a:cubicBezTo>
                <a:cubicBezTo>
                  <a:pt x="269" y="881"/>
                  <a:pt x="142" y="1030"/>
                  <a:pt x="142" y="1206"/>
                </a:cubicBezTo>
                <a:cubicBezTo>
                  <a:pt x="142" y="1219"/>
                  <a:pt x="153" y="1229"/>
                  <a:pt x="165" y="1229"/>
                </a:cubicBezTo>
                <a:cubicBezTo>
                  <a:pt x="178" y="1229"/>
                  <a:pt x="188" y="1219"/>
                  <a:pt x="188" y="1206"/>
                </a:cubicBezTo>
                <a:cubicBezTo>
                  <a:pt x="188" y="1052"/>
                  <a:pt x="298" y="922"/>
                  <a:pt x="450" y="897"/>
                </a:cubicBezTo>
                <a:cubicBezTo>
                  <a:pt x="808" y="837"/>
                  <a:pt x="808" y="837"/>
                  <a:pt x="808" y="837"/>
                </a:cubicBezTo>
                <a:cubicBezTo>
                  <a:pt x="937" y="816"/>
                  <a:pt x="1043" y="691"/>
                  <a:pt x="1043" y="560"/>
                </a:cubicBezTo>
                <a:cubicBezTo>
                  <a:pt x="1043" y="500"/>
                  <a:pt x="1043" y="500"/>
                  <a:pt x="1043" y="500"/>
                </a:cubicBezTo>
                <a:cubicBezTo>
                  <a:pt x="1171" y="641"/>
                  <a:pt x="1171" y="641"/>
                  <a:pt x="1171" y="641"/>
                </a:cubicBezTo>
                <a:cubicBezTo>
                  <a:pt x="1205" y="610"/>
                  <a:pt x="1205" y="610"/>
                  <a:pt x="1205" y="610"/>
                </a:cubicBezTo>
                <a:lnTo>
                  <a:pt x="1020" y="407"/>
                </a:lnTo>
                <a:close/>
              </a:path>
            </a:pathLst>
          </a:custGeom>
          <a:noFill/>
          <a:ln>
            <a:solidFill>
              <a:schemeClr val="tx1"/>
            </a:solidFill>
          </a:ln>
        </p:spPr>
        <p:txBody>
          <a:bodyPr vert="horz" wrap="square" lIns="45720" tIns="22860" rIns="45720" bIns="22860" numCol="1" anchor="t" anchorCtr="0" compatLnSpc="1">
            <a:prstTxWarp prst="textNoShape">
              <a:avLst/>
            </a:prstTxWarp>
          </a:bodyPr>
          <a:lstStyle/>
          <a:p>
            <a:endParaRPr lang="en-US">
              <a:solidFill>
                <a:srgbClr val="003E51"/>
              </a:solidFill>
              <a:latin typeface="Corbel" panose="020B0503020204020204"/>
            </a:endParaRPr>
          </a:p>
        </p:txBody>
      </p:sp>
      <p:sp>
        <p:nvSpPr>
          <p:cNvPr id="69" name="Freeform 40"/>
          <p:cNvSpPr>
            <a:spLocks noEditPoints="1"/>
          </p:cNvSpPr>
          <p:nvPr/>
        </p:nvSpPr>
        <p:spPr bwMode="auto">
          <a:xfrm>
            <a:off x="8070679" y="3723501"/>
            <a:ext cx="357173" cy="379111"/>
          </a:xfrm>
          <a:custGeom>
            <a:avLst/>
            <a:gdLst>
              <a:gd name="T0" fmla="*/ 1707 w 1731"/>
              <a:gd name="T1" fmla="*/ 1836 h 1836"/>
              <a:gd name="T2" fmla="*/ 0 w 1731"/>
              <a:gd name="T3" fmla="*/ 1812 h 1836"/>
              <a:gd name="T4" fmla="*/ 24 w 1731"/>
              <a:gd name="T5" fmla="*/ 105 h 1836"/>
              <a:gd name="T6" fmla="*/ 48 w 1731"/>
              <a:gd name="T7" fmla="*/ 1788 h 1836"/>
              <a:gd name="T8" fmla="*/ 1731 w 1731"/>
              <a:gd name="T9" fmla="*/ 1812 h 1836"/>
              <a:gd name="T10" fmla="*/ 1570 w 1731"/>
              <a:gd name="T11" fmla="*/ 526 h 1836"/>
              <a:gd name="T12" fmla="*/ 1626 w 1731"/>
              <a:gd name="T13" fmla="*/ 1570 h 1836"/>
              <a:gd name="T14" fmla="*/ 1319 w 1731"/>
              <a:gd name="T15" fmla="*/ 1626 h 1836"/>
              <a:gd name="T16" fmla="*/ 1262 w 1731"/>
              <a:gd name="T17" fmla="*/ 582 h 1836"/>
              <a:gd name="T18" fmla="*/ 1570 w 1731"/>
              <a:gd name="T19" fmla="*/ 574 h 1836"/>
              <a:gd name="T20" fmla="*/ 1311 w 1731"/>
              <a:gd name="T21" fmla="*/ 582 h 1836"/>
              <a:gd name="T22" fmla="*/ 1319 w 1731"/>
              <a:gd name="T23" fmla="*/ 1578 h 1836"/>
              <a:gd name="T24" fmla="*/ 1578 w 1731"/>
              <a:gd name="T25" fmla="*/ 1570 h 1836"/>
              <a:gd name="T26" fmla="*/ 1570 w 1731"/>
              <a:gd name="T27" fmla="*/ 574 h 1836"/>
              <a:gd name="T28" fmla="*/ 1100 w 1731"/>
              <a:gd name="T29" fmla="*/ 898 h 1836"/>
              <a:gd name="T30" fmla="*/ 1044 w 1731"/>
              <a:gd name="T31" fmla="*/ 1626 h 1836"/>
              <a:gd name="T32" fmla="*/ 736 w 1731"/>
              <a:gd name="T33" fmla="*/ 1570 h 1836"/>
              <a:gd name="T34" fmla="*/ 793 w 1731"/>
              <a:gd name="T35" fmla="*/ 842 h 1836"/>
              <a:gd name="T36" fmla="*/ 1044 w 1731"/>
              <a:gd name="T37" fmla="*/ 890 h 1836"/>
              <a:gd name="T38" fmla="*/ 785 w 1731"/>
              <a:gd name="T39" fmla="*/ 898 h 1836"/>
              <a:gd name="T40" fmla="*/ 793 w 1731"/>
              <a:gd name="T41" fmla="*/ 1578 h 1836"/>
              <a:gd name="T42" fmla="*/ 1052 w 1731"/>
              <a:gd name="T43" fmla="*/ 1570 h 1836"/>
              <a:gd name="T44" fmla="*/ 1044 w 1731"/>
              <a:gd name="T45" fmla="*/ 890 h 1836"/>
              <a:gd name="T46" fmla="*/ 211 w 1731"/>
              <a:gd name="T47" fmla="*/ 1108 h 1836"/>
              <a:gd name="T48" fmla="*/ 518 w 1731"/>
              <a:gd name="T49" fmla="*/ 1052 h 1836"/>
              <a:gd name="T50" fmla="*/ 574 w 1731"/>
              <a:gd name="T51" fmla="*/ 1570 h 1836"/>
              <a:gd name="T52" fmla="*/ 267 w 1731"/>
              <a:gd name="T53" fmla="*/ 1626 h 1836"/>
              <a:gd name="T54" fmla="*/ 259 w 1731"/>
              <a:gd name="T55" fmla="*/ 1570 h 1836"/>
              <a:gd name="T56" fmla="*/ 518 w 1731"/>
              <a:gd name="T57" fmla="*/ 1578 h 1836"/>
              <a:gd name="T58" fmla="*/ 526 w 1731"/>
              <a:gd name="T59" fmla="*/ 1108 h 1836"/>
              <a:gd name="T60" fmla="*/ 267 w 1731"/>
              <a:gd name="T61" fmla="*/ 1100 h 1836"/>
              <a:gd name="T62" fmla="*/ 259 w 1731"/>
              <a:gd name="T63" fmla="*/ 1570 h 1836"/>
              <a:gd name="T64" fmla="*/ 396 w 1731"/>
              <a:gd name="T65" fmla="*/ 881 h 1836"/>
              <a:gd name="T66" fmla="*/ 1070 w 1731"/>
              <a:gd name="T67" fmla="*/ 52 h 1836"/>
              <a:gd name="T68" fmla="*/ 1092 w 1731"/>
              <a:gd name="T69" fmla="*/ 0 h 1836"/>
              <a:gd name="T70" fmla="*/ 1416 w 1731"/>
              <a:gd name="T71" fmla="*/ 31 h 1836"/>
              <a:gd name="T72" fmla="*/ 1397 w 1731"/>
              <a:gd name="T73" fmla="*/ 353 h 1836"/>
              <a:gd name="T74" fmla="*/ 1284 w 1731"/>
              <a:gd name="T75" fmla="*/ 267 h 1836"/>
              <a:gd name="T76" fmla="*/ 417 w 1731"/>
              <a:gd name="T77" fmla="*/ 933 h 1836"/>
              <a:gd name="T78" fmla="*/ 631 w 1731"/>
              <a:gd name="T79" fmla="*/ 714 h 1836"/>
              <a:gd name="T80" fmla="*/ 1304 w 1731"/>
              <a:gd name="T81" fmla="*/ 218 h 1836"/>
              <a:gd name="T82" fmla="*/ 1368 w 1731"/>
              <a:gd name="T83" fmla="*/ 48 h 1836"/>
              <a:gd name="T84" fmla="*/ 1198 w 1731"/>
              <a:gd name="T85" fmla="*/ 112 h 1836"/>
              <a:gd name="T86" fmla="*/ 1198 w 1731"/>
              <a:gd name="T87" fmla="*/ 14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31" h="1836">
                <a:moveTo>
                  <a:pt x="1731" y="1812"/>
                </a:moveTo>
                <a:cubicBezTo>
                  <a:pt x="1731" y="1826"/>
                  <a:pt x="1720" y="1836"/>
                  <a:pt x="1707" y="1836"/>
                </a:cubicBezTo>
                <a:cubicBezTo>
                  <a:pt x="24" y="1836"/>
                  <a:pt x="24" y="1836"/>
                  <a:pt x="24" y="1836"/>
                </a:cubicBezTo>
                <a:cubicBezTo>
                  <a:pt x="11" y="1836"/>
                  <a:pt x="0" y="1826"/>
                  <a:pt x="0" y="1812"/>
                </a:cubicBezTo>
                <a:cubicBezTo>
                  <a:pt x="0" y="129"/>
                  <a:pt x="0" y="129"/>
                  <a:pt x="0" y="129"/>
                </a:cubicBezTo>
                <a:cubicBezTo>
                  <a:pt x="0" y="116"/>
                  <a:pt x="11" y="105"/>
                  <a:pt x="24" y="105"/>
                </a:cubicBezTo>
                <a:cubicBezTo>
                  <a:pt x="38" y="105"/>
                  <a:pt x="48" y="116"/>
                  <a:pt x="48" y="129"/>
                </a:cubicBezTo>
                <a:cubicBezTo>
                  <a:pt x="48" y="1788"/>
                  <a:pt x="48" y="1788"/>
                  <a:pt x="48" y="1788"/>
                </a:cubicBezTo>
                <a:cubicBezTo>
                  <a:pt x="1707" y="1788"/>
                  <a:pt x="1707" y="1788"/>
                  <a:pt x="1707" y="1788"/>
                </a:cubicBezTo>
                <a:cubicBezTo>
                  <a:pt x="1720" y="1788"/>
                  <a:pt x="1731" y="1799"/>
                  <a:pt x="1731" y="1812"/>
                </a:cubicBezTo>
                <a:close/>
                <a:moveTo>
                  <a:pt x="1319" y="526"/>
                </a:moveTo>
                <a:cubicBezTo>
                  <a:pt x="1570" y="526"/>
                  <a:pt x="1570" y="526"/>
                  <a:pt x="1570" y="526"/>
                </a:cubicBezTo>
                <a:cubicBezTo>
                  <a:pt x="1601" y="526"/>
                  <a:pt x="1626" y="551"/>
                  <a:pt x="1626" y="582"/>
                </a:cubicBezTo>
                <a:cubicBezTo>
                  <a:pt x="1626" y="1570"/>
                  <a:pt x="1626" y="1570"/>
                  <a:pt x="1626" y="1570"/>
                </a:cubicBezTo>
                <a:cubicBezTo>
                  <a:pt x="1626" y="1601"/>
                  <a:pt x="1601" y="1626"/>
                  <a:pt x="1570" y="1626"/>
                </a:cubicBezTo>
                <a:cubicBezTo>
                  <a:pt x="1319" y="1626"/>
                  <a:pt x="1319" y="1626"/>
                  <a:pt x="1319" y="1626"/>
                </a:cubicBezTo>
                <a:cubicBezTo>
                  <a:pt x="1288" y="1626"/>
                  <a:pt x="1262" y="1601"/>
                  <a:pt x="1262" y="1570"/>
                </a:cubicBezTo>
                <a:cubicBezTo>
                  <a:pt x="1262" y="582"/>
                  <a:pt x="1262" y="582"/>
                  <a:pt x="1262" y="582"/>
                </a:cubicBezTo>
                <a:cubicBezTo>
                  <a:pt x="1262" y="551"/>
                  <a:pt x="1288" y="526"/>
                  <a:pt x="1319" y="526"/>
                </a:cubicBezTo>
                <a:close/>
                <a:moveTo>
                  <a:pt x="1570" y="574"/>
                </a:moveTo>
                <a:cubicBezTo>
                  <a:pt x="1319" y="574"/>
                  <a:pt x="1319" y="574"/>
                  <a:pt x="1319" y="574"/>
                </a:cubicBezTo>
                <a:cubicBezTo>
                  <a:pt x="1314" y="574"/>
                  <a:pt x="1311" y="578"/>
                  <a:pt x="1311" y="582"/>
                </a:cubicBezTo>
                <a:cubicBezTo>
                  <a:pt x="1311" y="1570"/>
                  <a:pt x="1311" y="1570"/>
                  <a:pt x="1311" y="1570"/>
                </a:cubicBezTo>
                <a:cubicBezTo>
                  <a:pt x="1311" y="1574"/>
                  <a:pt x="1314" y="1578"/>
                  <a:pt x="1319" y="1578"/>
                </a:cubicBezTo>
                <a:cubicBezTo>
                  <a:pt x="1570" y="1578"/>
                  <a:pt x="1570" y="1578"/>
                  <a:pt x="1570" y="1578"/>
                </a:cubicBezTo>
                <a:cubicBezTo>
                  <a:pt x="1574" y="1578"/>
                  <a:pt x="1578" y="1574"/>
                  <a:pt x="1578" y="1570"/>
                </a:cubicBezTo>
                <a:cubicBezTo>
                  <a:pt x="1578" y="582"/>
                  <a:pt x="1578" y="582"/>
                  <a:pt x="1578" y="582"/>
                </a:cubicBezTo>
                <a:cubicBezTo>
                  <a:pt x="1578" y="578"/>
                  <a:pt x="1574" y="574"/>
                  <a:pt x="1570" y="574"/>
                </a:cubicBezTo>
                <a:close/>
                <a:moveTo>
                  <a:pt x="1044" y="842"/>
                </a:moveTo>
                <a:cubicBezTo>
                  <a:pt x="1075" y="842"/>
                  <a:pt x="1100" y="867"/>
                  <a:pt x="1100" y="898"/>
                </a:cubicBezTo>
                <a:cubicBezTo>
                  <a:pt x="1100" y="1570"/>
                  <a:pt x="1100" y="1570"/>
                  <a:pt x="1100" y="1570"/>
                </a:cubicBezTo>
                <a:cubicBezTo>
                  <a:pt x="1100" y="1601"/>
                  <a:pt x="1075" y="1626"/>
                  <a:pt x="1044" y="1626"/>
                </a:cubicBezTo>
                <a:cubicBezTo>
                  <a:pt x="793" y="1626"/>
                  <a:pt x="793" y="1626"/>
                  <a:pt x="793" y="1626"/>
                </a:cubicBezTo>
                <a:cubicBezTo>
                  <a:pt x="762" y="1626"/>
                  <a:pt x="736" y="1601"/>
                  <a:pt x="736" y="1570"/>
                </a:cubicBezTo>
                <a:cubicBezTo>
                  <a:pt x="736" y="898"/>
                  <a:pt x="736" y="898"/>
                  <a:pt x="736" y="898"/>
                </a:cubicBezTo>
                <a:cubicBezTo>
                  <a:pt x="736" y="867"/>
                  <a:pt x="762" y="842"/>
                  <a:pt x="793" y="842"/>
                </a:cubicBezTo>
                <a:lnTo>
                  <a:pt x="1044" y="842"/>
                </a:lnTo>
                <a:close/>
                <a:moveTo>
                  <a:pt x="1044" y="890"/>
                </a:moveTo>
                <a:cubicBezTo>
                  <a:pt x="793" y="890"/>
                  <a:pt x="793" y="890"/>
                  <a:pt x="793" y="890"/>
                </a:cubicBezTo>
                <a:cubicBezTo>
                  <a:pt x="788" y="890"/>
                  <a:pt x="785" y="893"/>
                  <a:pt x="785" y="898"/>
                </a:cubicBezTo>
                <a:cubicBezTo>
                  <a:pt x="785" y="1570"/>
                  <a:pt x="785" y="1570"/>
                  <a:pt x="785" y="1570"/>
                </a:cubicBezTo>
                <a:cubicBezTo>
                  <a:pt x="785" y="1574"/>
                  <a:pt x="788" y="1578"/>
                  <a:pt x="793" y="1578"/>
                </a:cubicBezTo>
                <a:cubicBezTo>
                  <a:pt x="1044" y="1578"/>
                  <a:pt x="1044" y="1578"/>
                  <a:pt x="1044" y="1578"/>
                </a:cubicBezTo>
                <a:cubicBezTo>
                  <a:pt x="1048" y="1578"/>
                  <a:pt x="1052" y="1574"/>
                  <a:pt x="1052" y="1570"/>
                </a:cubicBezTo>
                <a:cubicBezTo>
                  <a:pt x="1052" y="898"/>
                  <a:pt x="1052" y="898"/>
                  <a:pt x="1052" y="898"/>
                </a:cubicBezTo>
                <a:cubicBezTo>
                  <a:pt x="1052" y="893"/>
                  <a:pt x="1048" y="890"/>
                  <a:pt x="1044" y="890"/>
                </a:cubicBezTo>
                <a:close/>
                <a:moveTo>
                  <a:pt x="211" y="1570"/>
                </a:moveTo>
                <a:cubicBezTo>
                  <a:pt x="211" y="1108"/>
                  <a:pt x="211" y="1108"/>
                  <a:pt x="211" y="1108"/>
                </a:cubicBezTo>
                <a:cubicBezTo>
                  <a:pt x="211" y="1077"/>
                  <a:pt x="236" y="1052"/>
                  <a:pt x="267" y="1052"/>
                </a:cubicBezTo>
                <a:cubicBezTo>
                  <a:pt x="518" y="1052"/>
                  <a:pt x="518" y="1052"/>
                  <a:pt x="518" y="1052"/>
                </a:cubicBezTo>
                <a:cubicBezTo>
                  <a:pt x="549" y="1052"/>
                  <a:pt x="574" y="1077"/>
                  <a:pt x="574" y="1108"/>
                </a:cubicBezTo>
                <a:cubicBezTo>
                  <a:pt x="574" y="1570"/>
                  <a:pt x="574" y="1570"/>
                  <a:pt x="574" y="1570"/>
                </a:cubicBezTo>
                <a:cubicBezTo>
                  <a:pt x="574" y="1601"/>
                  <a:pt x="549" y="1626"/>
                  <a:pt x="518" y="1626"/>
                </a:cubicBezTo>
                <a:cubicBezTo>
                  <a:pt x="267" y="1626"/>
                  <a:pt x="267" y="1626"/>
                  <a:pt x="267" y="1626"/>
                </a:cubicBezTo>
                <a:cubicBezTo>
                  <a:pt x="236" y="1626"/>
                  <a:pt x="211" y="1601"/>
                  <a:pt x="211" y="1570"/>
                </a:cubicBezTo>
                <a:close/>
                <a:moveTo>
                  <a:pt x="259" y="1570"/>
                </a:moveTo>
                <a:cubicBezTo>
                  <a:pt x="259" y="1574"/>
                  <a:pt x="262" y="1578"/>
                  <a:pt x="267" y="1578"/>
                </a:cubicBezTo>
                <a:cubicBezTo>
                  <a:pt x="518" y="1578"/>
                  <a:pt x="518" y="1578"/>
                  <a:pt x="518" y="1578"/>
                </a:cubicBezTo>
                <a:cubicBezTo>
                  <a:pt x="523" y="1578"/>
                  <a:pt x="526" y="1574"/>
                  <a:pt x="526" y="1570"/>
                </a:cubicBezTo>
                <a:cubicBezTo>
                  <a:pt x="526" y="1108"/>
                  <a:pt x="526" y="1108"/>
                  <a:pt x="526" y="1108"/>
                </a:cubicBezTo>
                <a:cubicBezTo>
                  <a:pt x="526" y="1104"/>
                  <a:pt x="523" y="1100"/>
                  <a:pt x="518" y="1100"/>
                </a:cubicBezTo>
                <a:cubicBezTo>
                  <a:pt x="267" y="1100"/>
                  <a:pt x="267" y="1100"/>
                  <a:pt x="267" y="1100"/>
                </a:cubicBezTo>
                <a:cubicBezTo>
                  <a:pt x="262" y="1100"/>
                  <a:pt x="259" y="1104"/>
                  <a:pt x="259" y="1108"/>
                </a:cubicBezTo>
                <a:lnTo>
                  <a:pt x="259" y="1570"/>
                </a:lnTo>
                <a:close/>
                <a:moveTo>
                  <a:pt x="395" y="923"/>
                </a:moveTo>
                <a:cubicBezTo>
                  <a:pt x="384" y="910"/>
                  <a:pt x="384" y="892"/>
                  <a:pt x="396" y="881"/>
                </a:cubicBezTo>
                <a:cubicBezTo>
                  <a:pt x="1147" y="129"/>
                  <a:pt x="1147" y="129"/>
                  <a:pt x="1147" y="129"/>
                </a:cubicBezTo>
                <a:cubicBezTo>
                  <a:pt x="1070" y="52"/>
                  <a:pt x="1070" y="52"/>
                  <a:pt x="1070" y="52"/>
                </a:cubicBezTo>
                <a:cubicBezTo>
                  <a:pt x="1061" y="44"/>
                  <a:pt x="1059" y="30"/>
                  <a:pt x="1063" y="19"/>
                </a:cubicBezTo>
                <a:cubicBezTo>
                  <a:pt x="1068" y="8"/>
                  <a:pt x="1079" y="0"/>
                  <a:pt x="1092" y="0"/>
                </a:cubicBezTo>
                <a:cubicBezTo>
                  <a:pt x="1385" y="0"/>
                  <a:pt x="1385" y="0"/>
                  <a:pt x="1385" y="0"/>
                </a:cubicBezTo>
                <a:cubicBezTo>
                  <a:pt x="1402" y="0"/>
                  <a:pt x="1416" y="14"/>
                  <a:pt x="1416" y="31"/>
                </a:cubicBezTo>
                <a:cubicBezTo>
                  <a:pt x="1416" y="324"/>
                  <a:pt x="1416" y="324"/>
                  <a:pt x="1416" y="324"/>
                </a:cubicBezTo>
                <a:cubicBezTo>
                  <a:pt x="1416" y="337"/>
                  <a:pt x="1408" y="348"/>
                  <a:pt x="1397" y="353"/>
                </a:cubicBezTo>
                <a:cubicBezTo>
                  <a:pt x="1385" y="357"/>
                  <a:pt x="1372" y="355"/>
                  <a:pt x="1364" y="346"/>
                </a:cubicBezTo>
                <a:cubicBezTo>
                  <a:pt x="1284" y="267"/>
                  <a:pt x="1284" y="267"/>
                  <a:pt x="1284" y="267"/>
                </a:cubicBezTo>
                <a:cubicBezTo>
                  <a:pt x="436" y="927"/>
                  <a:pt x="436" y="927"/>
                  <a:pt x="436" y="927"/>
                </a:cubicBezTo>
                <a:cubicBezTo>
                  <a:pt x="431" y="931"/>
                  <a:pt x="424" y="933"/>
                  <a:pt x="417" y="933"/>
                </a:cubicBezTo>
                <a:cubicBezTo>
                  <a:pt x="409" y="933"/>
                  <a:pt x="401" y="930"/>
                  <a:pt x="395" y="923"/>
                </a:cubicBezTo>
                <a:close/>
                <a:moveTo>
                  <a:pt x="631" y="714"/>
                </a:moveTo>
                <a:cubicBezTo>
                  <a:pt x="1272" y="216"/>
                  <a:pt x="1272" y="216"/>
                  <a:pt x="1272" y="216"/>
                </a:cubicBezTo>
                <a:cubicBezTo>
                  <a:pt x="1281" y="208"/>
                  <a:pt x="1295" y="209"/>
                  <a:pt x="1304" y="218"/>
                </a:cubicBezTo>
                <a:cubicBezTo>
                  <a:pt x="1368" y="282"/>
                  <a:pt x="1368" y="282"/>
                  <a:pt x="1368" y="282"/>
                </a:cubicBezTo>
                <a:cubicBezTo>
                  <a:pt x="1368" y="48"/>
                  <a:pt x="1368" y="48"/>
                  <a:pt x="1368" y="48"/>
                </a:cubicBezTo>
                <a:cubicBezTo>
                  <a:pt x="1134" y="48"/>
                  <a:pt x="1134" y="48"/>
                  <a:pt x="1134" y="48"/>
                </a:cubicBezTo>
                <a:cubicBezTo>
                  <a:pt x="1198" y="112"/>
                  <a:pt x="1198" y="112"/>
                  <a:pt x="1198" y="112"/>
                </a:cubicBezTo>
                <a:cubicBezTo>
                  <a:pt x="1203" y="117"/>
                  <a:pt x="1205" y="123"/>
                  <a:pt x="1205" y="129"/>
                </a:cubicBezTo>
                <a:cubicBezTo>
                  <a:pt x="1205" y="136"/>
                  <a:pt x="1203" y="142"/>
                  <a:pt x="1198" y="147"/>
                </a:cubicBezTo>
                <a:lnTo>
                  <a:pt x="631" y="714"/>
                </a:lnTo>
                <a:close/>
              </a:path>
            </a:pathLst>
          </a:custGeom>
          <a:solidFill>
            <a:schemeClr val="accent3"/>
          </a:solidFill>
          <a:ln>
            <a:solidFill>
              <a:schemeClr val="tx1"/>
            </a:solidFill>
          </a:ln>
        </p:spPr>
        <p:txBody>
          <a:bodyPr vert="horz" wrap="square" lIns="45720" tIns="22860" rIns="45720" bIns="22860" numCol="1" anchor="t" anchorCtr="0" compatLnSpc="1">
            <a:prstTxWarp prst="textNoShape">
              <a:avLst/>
            </a:prstTxWarp>
          </a:bodyPr>
          <a:lstStyle/>
          <a:p>
            <a:endParaRPr lang="en-US">
              <a:solidFill>
                <a:srgbClr val="003E51"/>
              </a:solidFill>
              <a:latin typeface="Corbel" panose="020B0503020204020204"/>
            </a:endParaRPr>
          </a:p>
        </p:txBody>
      </p:sp>
      <p:sp>
        <p:nvSpPr>
          <p:cNvPr id="37" name="TextBox 36">
            <a:extLst>
              <a:ext uri="{FF2B5EF4-FFF2-40B4-BE49-F238E27FC236}">
                <a16:creationId xmlns:a16="http://schemas.microsoft.com/office/drawing/2014/main" id="{42953A5D-6A14-4F96-9259-37E7529D20F9}"/>
              </a:ext>
            </a:extLst>
          </p:cNvPr>
          <p:cNvSpPr txBox="1"/>
          <p:nvPr/>
        </p:nvSpPr>
        <p:spPr>
          <a:xfrm>
            <a:off x="8909425" y="3523059"/>
            <a:ext cx="2917353" cy="1831271"/>
          </a:xfrm>
          <a:prstGeom prst="rect">
            <a:avLst/>
          </a:prstGeom>
          <a:noFill/>
        </p:spPr>
        <p:txBody>
          <a:bodyPr wrap="square" lIns="0" tIns="0" rIns="0" bIns="0" rtlCol="0">
            <a:spAutoFit/>
          </a:bodyPr>
          <a:lstStyle/>
          <a:p>
            <a:pPr>
              <a:lnSpc>
                <a:spcPct val="120000"/>
              </a:lnSpc>
            </a:pPr>
            <a:r>
              <a:rPr lang="en-US" sz="2000" b="1" dirty="0">
                <a:solidFill>
                  <a:srgbClr val="007198"/>
                </a:solidFill>
                <a:latin typeface="Prompt SemiBold" panose="00000700000000000000" pitchFamily="2" charset="-34"/>
                <a:ea typeface="Open Sans Light" panose="020B0306030504020204" pitchFamily="34" charset="0"/>
                <a:cs typeface="Prompt SemiBold" panose="00000700000000000000" pitchFamily="2" charset="-34"/>
              </a:rPr>
              <a:t>They expect personal devices and lower % of expense budget to cover basic security needs.</a:t>
            </a:r>
            <a:endParaRPr lang="en-US" sz="2000" b="1" spc="25" dirty="0">
              <a:solidFill>
                <a:srgbClr val="007198"/>
              </a:solidFill>
              <a:latin typeface="Prompt SemiBold" panose="00000700000000000000" pitchFamily="2" charset="-34"/>
              <a:ea typeface="Open Sans Light" panose="020B0306030504020204" pitchFamily="34" charset="0"/>
              <a:cs typeface="Prompt SemiBold" panose="00000700000000000000" pitchFamily="2" charset="-34"/>
            </a:endParaRPr>
          </a:p>
        </p:txBody>
      </p:sp>
      <p:pic>
        <p:nvPicPr>
          <p:cNvPr id="4" name="Graphic 3" descr="Dollar with solid fill">
            <a:extLst>
              <a:ext uri="{FF2B5EF4-FFF2-40B4-BE49-F238E27FC236}">
                <a16:creationId xmlns:a16="http://schemas.microsoft.com/office/drawing/2014/main" id="{93AB18AF-4978-4BBB-B2A2-12A93396A1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30461" y="3473593"/>
            <a:ext cx="914400" cy="914400"/>
          </a:xfrm>
          <a:prstGeom prst="rect">
            <a:avLst/>
          </a:prstGeom>
        </p:spPr>
      </p:pic>
      <p:pic>
        <p:nvPicPr>
          <p:cNvPr id="7" name="Graphic 6" descr="Shield Tick with solid fill">
            <a:extLst>
              <a:ext uri="{FF2B5EF4-FFF2-40B4-BE49-F238E27FC236}">
                <a16:creationId xmlns:a16="http://schemas.microsoft.com/office/drawing/2014/main" id="{A4E3D318-780C-4124-B63E-2819DD5238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76407" y="1981199"/>
            <a:ext cx="914400" cy="914400"/>
          </a:xfrm>
          <a:prstGeom prst="rect">
            <a:avLst/>
          </a:prstGeom>
        </p:spPr>
      </p:pic>
      <p:pic>
        <p:nvPicPr>
          <p:cNvPr id="9" name="Graphic 8" descr="Magnifying glass with solid fill">
            <a:extLst>
              <a:ext uri="{FF2B5EF4-FFF2-40B4-BE49-F238E27FC236}">
                <a16:creationId xmlns:a16="http://schemas.microsoft.com/office/drawing/2014/main" id="{CEA8FE7F-FCEC-459E-BD8B-552A316B4F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04879" y="4387993"/>
            <a:ext cx="771631" cy="771631"/>
          </a:xfrm>
          <a:prstGeom prst="rect">
            <a:avLst/>
          </a:prstGeom>
        </p:spPr>
      </p:pic>
      <p:pic>
        <p:nvPicPr>
          <p:cNvPr id="16" name="Graphic 15" descr="Single gear with solid fill">
            <a:extLst>
              <a:ext uri="{FF2B5EF4-FFF2-40B4-BE49-F238E27FC236}">
                <a16:creationId xmlns:a16="http://schemas.microsoft.com/office/drawing/2014/main" id="{B9F40A66-7181-4BB8-BCD9-1B0CA8DC06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96244" y="2796678"/>
            <a:ext cx="776485" cy="776485"/>
          </a:xfrm>
          <a:prstGeom prst="rect">
            <a:avLst/>
          </a:prstGeom>
        </p:spPr>
      </p:pic>
      <p:pic>
        <p:nvPicPr>
          <p:cNvPr id="46" name="Picture 45">
            <a:extLst>
              <a:ext uri="{FF2B5EF4-FFF2-40B4-BE49-F238E27FC236}">
                <a16:creationId xmlns:a16="http://schemas.microsoft.com/office/drawing/2014/main" id="{AC0BB8E1-8220-4A28-9EA5-D1A61AF1A80B}"/>
              </a:ext>
            </a:extLst>
          </p:cNvPr>
          <p:cNvPicPr>
            <a:picLocks noChangeAspect="1"/>
          </p:cNvPicPr>
          <p:nvPr/>
        </p:nvPicPr>
        <p:blipFill>
          <a:blip r:embed="rId13"/>
          <a:stretch>
            <a:fillRect/>
          </a:stretch>
        </p:blipFill>
        <p:spPr>
          <a:xfrm>
            <a:off x="-108924" y="5450893"/>
            <a:ext cx="12341181" cy="1407107"/>
          </a:xfrm>
          <a:prstGeom prst="rect">
            <a:avLst/>
          </a:prstGeom>
        </p:spPr>
      </p:pic>
    </p:spTree>
    <p:extLst>
      <p:ext uri="{BB962C8B-B14F-4D97-AF65-F5344CB8AC3E}">
        <p14:creationId xmlns:p14="http://schemas.microsoft.com/office/powerpoint/2010/main" val="409562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500"/>
                                        <p:tgtEl>
                                          <p:spTgt spid="6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grpId="0" nodeType="withEffect" nodePh="1">
                                  <p:stCondLst>
                                    <p:cond delay="0"/>
                                  </p:stCondLst>
                                  <p:endCondLst>
                                    <p:cond evt="begin" delay="0">
                                      <p:tn val="57"/>
                                    </p:cond>
                                  </p:end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0" presetClass="entr" presetSubtype="0"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1" grpId="0" animBg="1"/>
      <p:bldP spid="12" grpId="0" animBg="1"/>
      <p:bldP spid="13" grpId="0" animBg="1"/>
      <p:bldP spid="14" grpId="0" animBg="1"/>
      <p:bldP spid="15" grpId="0" animBg="1"/>
      <p:bldP spid="18" grpId="0" animBg="1"/>
      <p:bldP spid="20" grpId="0" animBg="1"/>
      <p:bldP spid="21" grpId="0" animBg="1"/>
      <p:bldP spid="30" grpId="0"/>
      <p:bldP spid="31" grpId="0"/>
      <p:bldP spid="32" grpId="0"/>
      <p:bldP spid="33" grpId="0"/>
      <p:bldP spid="34" grpId="0"/>
      <p:bldP spid="35" grpId="0"/>
      <p:bldP spid="36" grpId="0"/>
      <p:bldP spid="53" grpId="0" animBg="1"/>
      <p:bldP spid="69" grpId="0" animBg="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8E8D603-09D9-4E8F-820C-81EE5C75D2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62"/>
            <a:ext cx="12192000" cy="1695450"/>
          </a:xfrm>
          <a:prstGeom prst="rect">
            <a:avLst/>
          </a:prstGeom>
        </p:spPr>
      </p:pic>
      <p:pic>
        <p:nvPicPr>
          <p:cNvPr id="9" name="Picture 8">
            <a:extLst>
              <a:ext uri="{FF2B5EF4-FFF2-40B4-BE49-F238E27FC236}">
                <a16:creationId xmlns:a16="http://schemas.microsoft.com/office/drawing/2014/main" id="{01D1B565-AFE4-4C88-8288-8420735C05C6}"/>
              </a:ext>
            </a:extLst>
          </p:cNvPr>
          <p:cNvPicPr>
            <a:picLocks noChangeAspect="1"/>
          </p:cNvPicPr>
          <p:nvPr/>
        </p:nvPicPr>
        <p:blipFill>
          <a:blip r:embed="rId4"/>
          <a:stretch>
            <a:fillRect/>
          </a:stretch>
        </p:blipFill>
        <p:spPr>
          <a:xfrm>
            <a:off x="-108924" y="5450893"/>
            <a:ext cx="12341181" cy="1407107"/>
          </a:xfrm>
          <a:prstGeom prst="rect">
            <a:avLst/>
          </a:prstGeom>
        </p:spPr>
      </p:pic>
      <p:pic>
        <p:nvPicPr>
          <p:cNvPr id="3" name="Picture 2">
            <a:extLst>
              <a:ext uri="{FF2B5EF4-FFF2-40B4-BE49-F238E27FC236}">
                <a16:creationId xmlns:a16="http://schemas.microsoft.com/office/drawing/2014/main" id="{AD548A35-A6C4-43D8-8040-753BDCACF7F7}"/>
              </a:ext>
            </a:extLst>
          </p:cNvPr>
          <p:cNvPicPr>
            <a:picLocks noChangeAspect="1"/>
          </p:cNvPicPr>
          <p:nvPr/>
        </p:nvPicPr>
        <p:blipFill>
          <a:blip r:embed="rId5"/>
          <a:stretch>
            <a:fillRect/>
          </a:stretch>
        </p:blipFill>
        <p:spPr>
          <a:xfrm>
            <a:off x="290997" y="403135"/>
            <a:ext cx="5106043" cy="5561940"/>
          </a:xfrm>
          <a:prstGeom prst="rect">
            <a:avLst/>
          </a:prstGeom>
          <a:effectLst>
            <a:outerShdw blurRad="50800" dist="38100" dir="16200000" rotWithShape="0">
              <a:prstClr val="black">
                <a:alpha val="40000"/>
              </a:prstClr>
            </a:outerShdw>
          </a:effectLst>
        </p:spPr>
      </p:pic>
      <p:sp>
        <p:nvSpPr>
          <p:cNvPr id="4" name="TextBox 3">
            <a:extLst>
              <a:ext uri="{FF2B5EF4-FFF2-40B4-BE49-F238E27FC236}">
                <a16:creationId xmlns:a16="http://schemas.microsoft.com/office/drawing/2014/main" id="{F5879FE5-37A6-4E44-9030-2D3C00A3003C}"/>
              </a:ext>
            </a:extLst>
          </p:cNvPr>
          <p:cNvSpPr txBox="1"/>
          <p:nvPr/>
        </p:nvSpPr>
        <p:spPr>
          <a:xfrm>
            <a:off x="115891" y="6427113"/>
            <a:ext cx="8418509" cy="261610"/>
          </a:xfrm>
          <a:prstGeom prst="rect">
            <a:avLst/>
          </a:prstGeom>
          <a:noFill/>
        </p:spPr>
        <p:txBody>
          <a:bodyPr wrap="square" rtlCol="0">
            <a:spAutoFit/>
          </a:bodyPr>
          <a:lstStyle/>
          <a:p>
            <a:r>
              <a:rPr lang="en-US" sz="1100" dirty="0"/>
              <a:t>Source: </a:t>
            </a:r>
            <a:r>
              <a:rPr lang="en-US" sz="1100" dirty="0">
                <a:hlinkClick r:id="rId6">
                  <a:extLst>
                    <a:ext uri="{A12FA001-AC4F-418D-AE19-62706E023703}">
                      <ahyp:hlinkClr xmlns:ahyp="http://schemas.microsoft.com/office/drawing/2018/hyperlinkcolor" val="tx"/>
                    </a:ext>
                  </a:extLst>
                </a:hlinkClick>
              </a:rPr>
              <a:t>https://www.helpnetsecurity.com/2020/04/21/paying-ransom/?web_view=true</a:t>
            </a:r>
            <a:endParaRPr lang="en-US" sz="1100" dirty="0"/>
          </a:p>
        </p:txBody>
      </p:sp>
      <p:pic>
        <p:nvPicPr>
          <p:cNvPr id="6" name="Picture 5">
            <a:extLst>
              <a:ext uri="{FF2B5EF4-FFF2-40B4-BE49-F238E27FC236}">
                <a16:creationId xmlns:a16="http://schemas.microsoft.com/office/drawing/2014/main" id="{3D73E9DC-E90E-4CBF-9A18-60469EB7DD72}"/>
              </a:ext>
            </a:extLst>
          </p:cNvPr>
          <p:cNvPicPr>
            <a:picLocks noChangeAspect="1"/>
          </p:cNvPicPr>
          <p:nvPr/>
        </p:nvPicPr>
        <p:blipFill>
          <a:blip r:embed="rId7"/>
          <a:stretch>
            <a:fillRect/>
          </a:stretch>
        </p:blipFill>
        <p:spPr>
          <a:xfrm>
            <a:off x="5044274" y="1169773"/>
            <a:ext cx="6899564" cy="2787703"/>
          </a:xfrm>
          <a:prstGeom prst="rect">
            <a:avLst/>
          </a:prstGeom>
          <a:effectLst>
            <a:outerShdw blurRad="50800" dist="38100" dir="13500000" algn="br" rotWithShape="0">
              <a:prstClr val="black">
                <a:alpha val="40000"/>
              </a:prstClr>
            </a:outerShdw>
          </a:effectLst>
        </p:spPr>
      </p:pic>
      <p:sp>
        <p:nvSpPr>
          <p:cNvPr id="7" name="TextBox 6">
            <a:extLst>
              <a:ext uri="{FF2B5EF4-FFF2-40B4-BE49-F238E27FC236}">
                <a16:creationId xmlns:a16="http://schemas.microsoft.com/office/drawing/2014/main" id="{FAD800F4-AAE1-4609-B94F-4CDDC2BEC2D1}"/>
              </a:ext>
            </a:extLst>
          </p:cNvPr>
          <p:cNvSpPr txBox="1"/>
          <p:nvPr/>
        </p:nvSpPr>
        <p:spPr>
          <a:xfrm>
            <a:off x="5626423" y="4364658"/>
            <a:ext cx="4145651" cy="646331"/>
          </a:xfrm>
          <a:prstGeom prst="rect">
            <a:avLst/>
          </a:prstGeom>
          <a:noFill/>
        </p:spPr>
        <p:txBody>
          <a:bodyPr wrap="square" rtlCol="0">
            <a:spAutoFit/>
          </a:bodyPr>
          <a:lstStyle/>
          <a:p>
            <a:r>
              <a:rPr lang="en-US" sz="1200" dirty="0"/>
              <a:t>Source: </a:t>
            </a:r>
            <a:r>
              <a:rPr lang="en-US" sz="1200" dirty="0">
                <a:hlinkClick r:id="rId8"/>
              </a:rPr>
              <a:t>https://www.cnbc.com/2019/10/13/cyberattacks-cost-small-companies-200k-putting-many-out-of-business.html</a:t>
            </a:r>
            <a:r>
              <a:rPr lang="en-US" sz="1200" dirty="0"/>
              <a:t> </a:t>
            </a:r>
          </a:p>
        </p:txBody>
      </p:sp>
    </p:spTree>
    <p:extLst>
      <p:ext uri="{BB962C8B-B14F-4D97-AF65-F5344CB8AC3E}">
        <p14:creationId xmlns:p14="http://schemas.microsoft.com/office/powerpoint/2010/main" val="291981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w Firm Logos: 25+ of the Best Attorney Logo Design Examples, Tips &amp; Ideas">
            <a:extLst>
              <a:ext uri="{FF2B5EF4-FFF2-40B4-BE49-F238E27FC236}">
                <a16:creationId xmlns:a16="http://schemas.microsoft.com/office/drawing/2014/main" id="{633DCFBC-4B60-4A23-B52A-2C137A621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94390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p:nvPr>
        </p:nvSpPr>
        <p:spPr>
          <a:xfrm>
            <a:off x="344338" y="-50445"/>
            <a:ext cx="11962680" cy="1617163"/>
          </a:xfrm>
          <a:effectLst>
            <a:outerShdw blurRad="50800" dist="38100" dir="2700000" algn="tl" rotWithShape="0">
              <a:schemeClr val="tx1">
                <a:alpha val="40000"/>
              </a:schemeClr>
            </a:outerShdw>
          </a:effectLst>
        </p:spPr>
        <p:txBody>
          <a:bodyPr>
            <a:noAutofit/>
          </a:bodyPr>
          <a:lstStyle/>
          <a:p>
            <a:r>
              <a:rPr lang="en-US" sz="4000" dirty="0">
                <a:solidFill>
                  <a:srgbClr val="182740"/>
                </a:solidFill>
                <a:latin typeface="Prompt SemiBold" panose="00000700000000000000" pitchFamily="2" charset="-34"/>
                <a:cs typeface="Prompt SemiBold" panose="00000700000000000000" pitchFamily="2" charset="-34"/>
              </a:rPr>
              <a:t>Law Firm / Professional Services Firm</a:t>
            </a:r>
          </a:p>
        </p:txBody>
      </p:sp>
      <p:sp>
        <p:nvSpPr>
          <p:cNvPr id="11" name="Text Placeholder 10"/>
          <p:cNvSpPr>
            <a:spLocks noGrp="1"/>
          </p:cNvSpPr>
          <p:nvPr>
            <p:ph type="body" sz="half" idx="2"/>
          </p:nvPr>
        </p:nvSpPr>
        <p:spPr>
          <a:xfrm>
            <a:off x="7329792" y="3246016"/>
            <a:ext cx="4852988" cy="3516365"/>
          </a:xfrm>
        </p:spPr>
        <p:txBody>
          <a:bodyPr/>
          <a:lstStyle/>
          <a:p>
            <a:pPr marL="342900" indent="-342900">
              <a:buFont typeface="Arial" panose="020B0604020202020204" pitchFamily="34" charset="0"/>
              <a:buChar char="•"/>
            </a:pPr>
            <a:r>
              <a:rPr lang="en-US" b="1" dirty="0">
                <a:solidFill>
                  <a:srgbClr val="182740"/>
                </a:solidFill>
              </a:rPr>
              <a:t>5,000,000 </a:t>
            </a:r>
            <a:r>
              <a:rPr lang="en-US" dirty="0">
                <a:solidFill>
                  <a:srgbClr val="182740"/>
                </a:solidFill>
              </a:rPr>
              <a:t>Encrypted Files</a:t>
            </a:r>
          </a:p>
          <a:p>
            <a:pPr marL="342900" indent="-342900">
              <a:buFont typeface="Arial" panose="020B0604020202020204" pitchFamily="34" charset="0"/>
              <a:buChar char="•"/>
            </a:pPr>
            <a:r>
              <a:rPr lang="en-US" dirty="0">
                <a:solidFill>
                  <a:srgbClr val="182740"/>
                </a:solidFill>
              </a:rPr>
              <a:t>Paid </a:t>
            </a:r>
            <a:r>
              <a:rPr lang="en-US" b="1" dirty="0">
                <a:solidFill>
                  <a:srgbClr val="182740"/>
                </a:solidFill>
              </a:rPr>
              <a:t>$25,360 </a:t>
            </a:r>
            <a:r>
              <a:rPr lang="en-US" dirty="0">
                <a:solidFill>
                  <a:srgbClr val="182740"/>
                </a:solidFill>
              </a:rPr>
              <a:t>Ransom</a:t>
            </a:r>
          </a:p>
          <a:p>
            <a:pPr marL="342900" indent="-342900">
              <a:buFont typeface="Arial" panose="020B0604020202020204" pitchFamily="34" charset="0"/>
              <a:buChar char="•"/>
            </a:pPr>
            <a:r>
              <a:rPr lang="en-US" dirty="0">
                <a:solidFill>
                  <a:srgbClr val="182740"/>
                </a:solidFill>
              </a:rPr>
              <a:t>Backups Were Corrupted</a:t>
            </a:r>
          </a:p>
          <a:p>
            <a:pPr marL="342900" indent="-342900">
              <a:buFont typeface="Arial" panose="020B0604020202020204" pitchFamily="34" charset="0"/>
              <a:buChar char="•"/>
            </a:pPr>
            <a:r>
              <a:rPr lang="en-US" dirty="0">
                <a:solidFill>
                  <a:srgbClr val="182740"/>
                </a:solidFill>
              </a:rPr>
              <a:t>Down for </a:t>
            </a:r>
            <a:r>
              <a:rPr lang="en-US" b="1" dirty="0">
                <a:solidFill>
                  <a:srgbClr val="182740"/>
                </a:solidFill>
              </a:rPr>
              <a:t>Two Weeks</a:t>
            </a:r>
          </a:p>
          <a:p>
            <a:pPr marL="342900" indent="-342900">
              <a:buFont typeface="Arial" panose="020B0604020202020204" pitchFamily="34" charset="0"/>
              <a:buChar char="•"/>
            </a:pPr>
            <a:r>
              <a:rPr lang="en-US" b="1" dirty="0">
                <a:solidFill>
                  <a:srgbClr val="182740"/>
                </a:solidFill>
              </a:rPr>
              <a:t>39 Hours </a:t>
            </a:r>
            <a:r>
              <a:rPr lang="en-US" dirty="0">
                <a:solidFill>
                  <a:srgbClr val="182740"/>
                </a:solidFill>
              </a:rPr>
              <a:t>to Restore per TB</a:t>
            </a:r>
          </a:p>
        </p:txBody>
      </p:sp>
      <p:pic>
        <p:nvPicPr>
          <p:cNvPr id="6" name="Picture 5">
            <a:extLst>
              <a:ext uri="{FF2B5EF4-FFF2-40B4-BE49-F238E27FC236}">
                <a16:creationId xmlns:a16="http://schemas.microsoft.com/office/drawing/2014/main" id="{0D6D59AC-9E57-411B-B33E-5DEB29840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46" y="2458311"/>
            <a:ext cx="6544836" cy="4355502"/>
          </a:xfrm>
          <a:prstGeom prst="rect">
            <a:avLst/>
          </a:prstGeom>
          <a:effectLst>
            <a:outerShdw blurRad="50800" dist="38100" dir="18900000" algn="bl" rotWithShape="0">
              <a:prstClr val="black">
                <a:alpha val="40000"/>
              </a:prstClr>
            </a:outerShdw>
          </a:effectLst>
        </p:spPr>
      </p:pic>
      <p:sp>
        <p:nvSpPr>
          <p:cNvPr id="2" name="TextBox 1">
            <a:extLst>
              <a:ext uri="{FF2B5EF4-FFF2-40B4-BE49-F238E27FC236}">
                <a16:creationId xmlns:a16="http://schemas.microsoft.com/office/drawing/2014/main" id="{C668A8EF-56ED-4F19-8134-E8B1F3134F02}"/>
              </a:ext>
            </a:extLst>
          </p:cNvPr>
          <p:cNvSpPr txBox="1"/>
          <p:nvPr/>
        </p:nvSpPr>
        <p:spPr>
          <a:xfrm>
            <a:off x="344338" y="1467673"/>
            <a:ext cx="4929275" cy="738664"/>
          </a:xfrm>
          <a:prstGeom prst="rect">
            <a:avLst/>
          </a:prstGeom>
          <a:noFill/>
        </p:spPr>
        <p:txBody>
          <a:bodyPr wrap="square" rtlCol="0">
            <a:spAutoFit/>
          </a:bodyPr>
          <a:lstStyle/>
          <a:p>
            <a:r>
              <a:rPr lang="en-US" sz="2400" dirty="0">
                <a:latin typeface="Prompt SemiBold" panose="00000700000000000000" pitchFamily="2" charset="-34"/>
                <a:cs typeface="Prompt SemiBold" panose="00000700000000000000" pitchFamily="2" charset="-34"/>
              </a:rPr>
              <a:t>A Real-World Example</a:t>
            </a:r>
          </a:p>
          <a:p>
            <a:endParaRPr lang="en-US" dirty="0"/>
          </a:p>
        </p:txBody>
      </p:sp>
      <p:pic>
        <p:nvPicPr>
          <p:cNvPr id="8" name="Graphic 7">
            <a:extLst>
              <a:ext uri="{FF2B5EF4-FFF2-40B4-BE49-F238E27FC236}">
                <a16:creationId xmlns:a16="http://schemas.microsoft.com/office/drawing/2014/main" id="{292371B0-4844-4842-8089-5C8673E3EB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8156" y="3305845"/>
            <a:ext cx="429530" cy="388229"/>
          </a:xfrm>
          <a:prstGeom prst="rect">
            <a:avLst/>
          </a:prstGeom>
        </p:spPr>
      </p:pic>
      <p:pic>
        <p:nvPicPr>
          <p:cNvPr id="9" name="Graphic 8">
            <a:extLst>
              <a:ext uri="{FF2B5EF4-FFF2-40B4-BE49-F238E27FC236}">
                <a16:creationId xmlns:a16="http://schemas.microsoft.com/office/drawing/2014/main" id="{F01D8471-3F73-431F-880D-638E51A19D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8156" y="3774179"/>
            <a:ext cx="429530" cy="388229"/>
          </a:xfrm>
          <a:prstGeom prst="rect">
            <a:avLst/>
          </a:prstGeom>
        </p:spPr>
      </p:pic>
      <p:pic>
        <p:nvPicPr>
          <p:cNvPr id="13" name="Graphic 12">
            <a:extLst>
              <a:ext uri="{FF2B5EF4-FFF2-40B4-BE49-F238E27FC236}">
                <a16:creationId xmlns:a16="http://schemas.microsoft.com/office/drawing/2014/main" id="{BD30F55C-3E6C-4B8A-A39D-0A38B7EB19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8156" y="4292132"/>
            <a:ext cx="429530" cy="388229"/>
          </a:xfrm>
          <a:prstGeom prst="rect">
            <a:avLst/>
          </a:prstGeom>
        </p:spPr>
      </p:pic>
      <p:pic>
        <p:nvPicPr>
          <p:cNvPr id="14" name="Graphic 13">
            <a:extLst>
              <a:ext uri="{FF2B5EF4-FFF2-40B4-BE49-F238E27FC236}">
                <a16:creationId xmlns:a16="http://schemas.microsoft.com/office/drawing/2014/main" id="{550ADE0E-1442-4635-B726-2387DB43D9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8156" y="4810085"/>
            <a:ext cx="429530" cy="388229"/>
          </a:xfrm>
          <a:prstGeom prst="rect">
            <a:avLst/>
          </a:prstGeom>
        </p:spPr>
      </p:pic>
      <p:pic>
        <p:nvPicPr>
          <p:cNvPr id="15" name="Graphic 14">
            <a:extLst>
              <a:ext uri="{FF2B5EF4-FFF2-40B4-BE49-F238E27FC236}">
                <a16:creationId xmlns:a16="http://schemas.microsoft.com/office/drawing/2014/main" id="{EF0ACAEB-E235-4576-9A4D-71307F0896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8156" y="5334473"/>
            <a:ext cx="429530" cy="388229"/>
          </a:xfrm>
          <a:prstGeom prst="rect">
            <a:avLst/>
          </a:prstGeom>
        </p:spPr>
      </p:pic>
    </p:spTree>
    <p:extLst>
      <p:ext uri="{BB962C8B-B14F-4D97-AF65-F5344CB8AC3E}">
        <p14:creationId xmlns:p14="http://schemas.microsoft.com/office/powerpoint/2010/main" val="5836077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0C78F0-7579-4F05-B007-0C8A679E934A}"/>
              </a:ext>
            </a:extLst>
          </p:cNvPr>
          <p:cNvPicPr>
            <a:picLocks noChangeAspect="1"/>
          </p:cNvPicPr>
          <p:nvPr/>
        </p:nvPicPr>
        <p:blipFill>
          <a:blip r:embed="rId2"/>
          <a:stretch>
            <a:fillRect/>
          </a:stretch>
        </p:blipFill>
        <p:spPr>
          <a:xfrm>
            <a:off x="-108923" y="5450893"/>
            <a:ext cx="12499044" cy="1407107"/>
          </a:xfrm>
          <a:prstGeom prst="rect">
            <a:avLst/>
          </a:prstGeom>
        </p:spPr>
      </p:pic>
      <p:sp>
        <p:nvSpPr>
          <p:cNvPr id="9" name="Rectangle 8">
            <a:extLst>
              <a:ext uri="{FF2B5EF4-FFF2-40B4-BE49-F238E27FC236}">
                <a16:creationId xmlns:a16="http://schemas.microsoft.com/office/drawing/2014/main" id="{EFC52A58-A3FF-48EB-89E0-A20EDAA7C7FB}"/>
              </a:ext>
            </a:extLst>
          </p:cNvPr>
          <p:cNvSpPr/>
          <p:nvPr/>
        </p:nvSpPr>
        <p:spPr>
          <a:xfrm>
            <a:off x="-198120" y="-57573"/>
            <a:ext cx="12588240" cy="5604933"/>
          </a:xfrm>
          <a:prstGeom prst="rect">
            <a:avLst/>
          </a:prstGeom>
          <a:solidFill>
            <a:srgbClr val="24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4" descr="Are CompTIA certifications worth it? - Online Courses and eLearning in  Ireland.">
            <a:extLst>
              <a:ext uri="{FF2B5EF4-FFF2-40B4-BE49-F238E27FC236}">
                <a16:creationId xmlns:a16="http://schemas.microsoft.com/office/drawing/2014/main" id="{6C33455B-840B-420A-8543-E11C1273F4AF}"/>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98120" y="-57573"/>
            <a:ext cx="12588240" cy="69155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B71BFF-A516-464C-9712-9527F99F31E2}"/>
              </a:ext>
            </a:extLst>
          </p:cNvPr>
          <p:cNvSpPr txBox="1"/>
          <p:nvPr/>
        </p:nvSpPr>
        <p:spPr>
          <a:xfrm>
            <a:off x="198120" y="1624465"/>
            <a:ext cx="12192000" cy="1195199"/>
          </a:xfrm>
          <a:prstGeom prst="rect">
            <a:avLst/>
          </a:prstGeom>
          <a:noFill/>
        </p:spPr>
        <p:txBody>
          <a:bodyPr wrap="square" rtlCol="0">
            <a:spAutoFit/>
          </a:bodyPr>
          <a:lstStyle/>
          <a:p>
            <a:pPr algn="ctr">
              <a:lnSpc>
                <a:spcPts val="4300"/>
              </a:lnSpc>
            </a:pPr>
            <a:r>
              <a:rPr lang="en-US" sz="4500" b="1" spc="-100" dirty="0">
                <a:latin typeface="Prompt SemiBold" panose="00000700000000000000" pitchFamily="2" charset="-34"/>
                <a:cs typeface="Prompt SemiBold" panose="00000700000000000000" pitchFamily="2" charset="-34"/>
              </a:rPr>
              <a:t>SECURITY DEFINITIONS</a:t>
            </a:r>
          </a:p>
          <a:p>
            <a:pPr algn="ctr">
              <a:lnSpc>
                <a:spcPts val="4300"/>
              </a:lnSpc>
            </a:pPr>
            <a:endParaRPr lang="en-US" sz="4500" b="1" spc="-100" dirty="0">
              <a:solidFill>
                <a:schemeClr val="accent4">
                  <a:lumMod val="60000"/>
                  <a:lumOff val="40000"/>
                </a:schemeClr>
              </a:solidFill>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C627A8EA-B5BC-4374-B104-196FCE7C72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9951" y="5649500"/>
            <a:ext cx="2430050" cy="504946"/>
          </a:xfrm>
          <a:prstGeom prst="rect">
            <a:avLst/>
          </a:prstGeom>
        </p:spPr>
      </p:pic>
      <p:pic>
        <p:nvPicPr>
          <p:cNvPr id="10" name="Graphic 9">
            <a:extLst>
              <a:ext uri="{FF2B5EF4-FFF2-40B4-BE49-F238E27FC236}">
                <a16:creationId xmlns:a16="http://schemas.microsoft.com/office/drawing/2014/main" id="{C8B57767-C8C7-4246-BDF3-92968EEF9C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50216" y="5711025"/>
            <a:ext cx="1496338" cy="623474"/>
          </a:xfrm>
          <a:prstGeom prst="rect">
            <a:avLst/>
          </a:prstGeom>
        </p:spPr>
      </p:pic>
    </p:spTree>
    <p:extLst>
      <p:ext uri="{BB962C8B-B14F-4D97-AF65-F5344CB8AC3E}">
        <p14:creationId xmlns:p14="http://schemas.microsoft.com/office/powerpoint/2010/main" val="705256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6038489" y="2023289"/>
            <a:ext cx="5779699" cy="3615267"/>
          </a:xfrm>
        </p:spPr>
        <p:txBody>
          <a:bodyPr anchor="t" anchorCtr="0">
            <a:noAutofit/>
          </a:bodyPr>
          <a:lstStyle/>
          <a:p>
            <a:pPr marL="0" indent="0">
              <a:buClr>
                <a:srgbClr val="233E5E"/>
              </a:buClr>
              <a:buNone/>
            </a:pPr>
            <a:r>
              <a:rPr lang="en-US" sz="2400" dirty="0">
                <a:solidFill>
                  <a:srgbClr val="74AA50"/>
                </a:solidFill>
                <a:latin typeface="Prompt" panose="00000500000000000000" pitchFamily="2" charset="-34"/>
                <a:cs typeface="Prompt" panose="00000500000000000000" pitchFamily="2" charset="-34"/>
              </a:rPr>
              <a:t>Coding/scrambling the exchanged data to keep it secure from eavesdroppers. That means that while you are browsing a website, nobody can "listen" to your conversations, track your activities across multiple pages, or steal information.</a:t>
            </a:r>
          </a:p>
        </p:txBody>
      </p:sp>
      <p:pic>
        <p:nvPicPr>
          <p:cNvPr id="5" name="Graphic 4">
            <a:extLst>
              <a:ext uri="{FF2B5EF4-FFF2-40B4-BE49-F238E27FC236}">
                <a16:creationId xmlns:a16="http://schemas.microsoft.com/office/drawing/2014/main" id="{6A016D1C-6842-407E-8DC6-7338345FA4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62"/>
            <a:ext cx="12192000" cy="1695450"/>
          </a:xfrm>
          <a:prstGeom prst="rect">
            <a:avLst/>
          </a:prstGeom>
        </p:spPr>
      </p:pic>
      <p:pic>
        <p:nvPicPr>
          <p:cNvPr id="6" name="Picture 5">
            <a:extLst>
              <a:ext uri="{FF2B5EF4-FFF2-40B4-BE49-F238E27FC236}">
                <a16:creationId xmlns:a16="http://schemas.microsoft.com/office/drawing/2014/main" id="{56318A79-9EE8-464D-A330-2A07AF6A2018}"/>
              </a:ext>
            </a:extLst>
          </p:cNvPr>
          <p:cNvPicPr>
            <a:picLocks noChangeAspect="1"/>
          </p:cNvPicPr>
          <p:nvPr/>
        </p:nvPicPr>
        <p:blipFill>
          <a:blip r:embed="rId4"/>
          <a:stretch>
            <a:fillRect/>
          </a:stretch>
        </p:blipFill>
        <p:spPr>
          <a:xfrm>
            <a:off x="-108924" y="5450893"/>
            <a:ext cx="12630565" cy="1407107"/>
          </a:xfrm>
          <a:prstGeom prst="rect">
            <a:avLst/>
          </a:prstGeom>
        </p:spPr>
      </p:pic>
      <p:sp>
        <p:nvSpPr>
          <p:cNvPr id="10" name="TextBox 9">
            <a:extLst>
              <a:ext uri="{FF2B5EF4-FFF2-40B4-BE49-F238E27FC236}">
                <a16:creationId xmlns:a16="http://schemas.microsoft.com/office/drawing/2014/main" id="{D4EE2374-76A6-4DF1-A30B-140B2D3E4FF6}"/>
              </a:ext>
            </a:extLst>
          </p:cNvPr>
          <p:cNvSpPr txBox="1"/>
          <p:nvPr/>
        </p:nvSpPr>
        <p:spPr>
          <a:xfrm>
            <a:off x="0" y="470276"/>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ENCRYPTION</a:t>
            </a:r>
          </a:p>
          <a:p>
            <a:pPr algn="ctr"/>
            <a:endParaRPr lang="en-US" dirty="0"/>
          </a:p>
        </p:txBody>
      </p:sp>
      <p:pic>
        <p:nvPicPr>
          <p:cNvPr id="4" name="Picture 3">
            <a:extLst>
              <a:ext uri="{FF2B5EF4-FFF2-40B4-BE49-F238E27FC236}">
                <a16:creationId xmlns:a16="http://schemas.microsoft.com/office/drawing/2014/main" id="{57E0256B-0E73-FB45-A691-106018047D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649" y="1955041"/>
            <a:ext cx="4718755" cy="31588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70583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6536614" y="2539179"/>
            <a:ext cx="4856005" cy="3615267"/>
          </a:xfrm>
        </p:spPr>
        <p:txBody>
          <a:bodyPr anchor="t" anchorCtr="0">
            <a:noAutofit/>
          </a:bodyPr>
          <a:lstStyle/>
          <a:p>
            <a:pPr marL="0" indent="0">
              <a:buClr>
                <a:srgbClr val="233E5E"/>
              </a:buClr>
              <a:buNone/>
            </a:pPr>
            <a:r>
              <a:rPr lang="en-US" sz="2400" dirty="0">
                <a:solidFill>
                  <a:srgbClr val="74AA50"/>
                </a:solidFill>
                <a:latin typeface="Prompt" panose="00000500000000000000" pitchFamily="2" charset="-34"/>
                <a:cs typeface="Prompt" panose="00000500000000000000" pitchFamily="2" charset="-34"/>
              </a:rPr>
              <a:t>Data cannot be modified or corrupted during transfer, intentionally or otherwise, without being detected.</a:t>
            </a:r>
          </a:p>
        </p:txBody>
      </p:sp>
      <p:pic>
        <p:nvPicPr>
          <p:cNvPr id="5" name="Graphic 4">
            <a:extLst>
              <a:ext uri="{FF2B5EF4-FFF2-40B4-BE49-F238E27FC236}">
                <a16:creationId xmlns:a16="http://schemas.microsoft.com/office/drawing/2014/main" id="{E7D42476-C3FF-43CC-A779-B24D497626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62"/>
            <a:ext cx="12192000" cy="1695450"/>
          </a:xfrm>
          <a:prstGeom prst="rect">
            <a:avLst/>
          </a:prstGeom>
        </p:spPr>
      </p:pic>
      <p:pic>
        <p:nvPicPr>
          <p:cNvPr id="6" name="Picture 5">
            <a:extLst>
              <a:ext uri="{FF2B5EF4-FFF2-40B4-BE49-F238E27FC236}">
                <a16:creationId xmlns:a16="http://schemas.microsoft.com/office/drawing/2014/main" id="{77771A09-E0EF-46EB-9B7D-0259D6D13418}"/>
              </a:ext>
            </a:extLst>
          </p:cNvPr>
          <p:cNvPicPr>
            <a:picLocks noChangeAspect="1"/>
          </p:cNvPicPr>
          <p:nvPr/>
        </p:nvPicPr>
        <p:blipFill>
          <a:blip r:embed="rId4"/>
          <a:stretch>
            <a:fillRect/>
          </a:stretch>
        </p:blipFill>
        <p:spPr>
          <a:xfrm>
            <a:off x="-108924" y="5450893"/>
            <a:ext cx="12630565" cy="1407107"/>
          </a:xfrm>
          <a:prstGeom prst="rect">
            <a:avLst/>
          </a:prstGeom>
        </p:spPr>
      </p:pic>
      <p:sp>
        <p:nvSpPr>
          <p:cNvPr id="10" name="TextBox 9">
            <a:extLst>
              <a:ext uri="{FF2B5EF4-FFF2-40B4-BE49-F238E27FC236}">
                <a16:creationId xmlns:a16="http://schemas.microsoft.com/office/drawing/2014/main" id="{143A6F33-8DD4-4C8F-95E1-F582AC54A876}"/>
              </a:ext>
            </a:extLst>
          </p:cNvPr>
          <p:cNvSpPr txBox="1"/>
          <p:nvPr/>
        </p:nvSpPr>
        <p:spPr>
          <a:xfrm>
            <a:off x="0" y="470276"/>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DATA INTEGRITY</a:t>
            </a:r>
          </a:p>
          <a:p>
            <a:pPr algn="ctr"/>
            <a:endParaRPr lang="en-US" dirty="0"/>
          </a:p>
        </p:txBody>
      </p:sp>
      <p:pic>
        <p:nvPicPr>
          <p:cNvPr id="4" name="Picture 3">
            <a:extLst>
              <a:ext uri="{FF2B5EF4-FFF2-40B4-BE49-F238E27FC236}">
                <a16:creationId xmlns:a16="http://schemas.microsoft.com/office/drawing/2014/main" id="{57E0256B-0E73-FB45-A691-106018047D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450" y="1806809"/>
            <a:ext cx="4694210" cy="31329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81693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606476" y="2539179"/>
            <a:ext cx="5599882" cy="3615267"/>
          </a:xfrm>
        </p:spPr>
        <p:txBody>
          <a:bodyPr anchor="t" anchorCtr="0">
            <a:noAutofit/>
          </a:bodyPr>
          <a:lstStyle/>
          <a:p>
            <a:pPr marL="0" indent="0">
              <a:buClr>
                <a:srgbClr val="233E5E"/>
              </a:buClr>
              <a:buNone/>
            </a:pPr>
            <a:r>
              <a:rPr lang="en-US" sz="2400" dirty="0">
                <a:solidFill>
                  <a:srgbClr val="74AA50"/>
                </a:solidFill>
                <a:latin typeface="Prompt" panose="00000500000000000000" pitchFamily="2" charset="-34"/>
                <a:cs typeface="Prompt" panose="00000500000000000000" pitchFamily="2" charset="-34"/>
              </a:rPr>
              <a:t>Proves that you communicate with the intended website. It protects against man-in-the-middle attacks and builds user trust, which translates into other business benefits.</a:t>
            </a:r>
          </a:p>
        </p:txBody>
      </p:sp>
      <p:pic>
        <p:nvPicPr>
          <p:cNvPr id="4" name="Picture 3">
            <a:extLst>
              <a:ext uri="{FF2B5EF4-FFF2-40B4-BE49-F238E27FC236}">
                <a16:creationId xmlns:a16="http://schemas.microsoft.com/office/drawing/2014/main" id="{57E0256B-0E73-FB45-A691-106018047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7857" y="1862528"/>
            <a:ext cx="4718753" cy="31329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Graphic 4">
            <a:extLst>
              <a:ext uri="{FF2B5EF4-FFF2-40B4-BE49-F238E27FC236}">
                <a16:creationId xmlns:a16="http://schemas.microsoft.com/office/drawing/2014/main" id="{0B296EC4-3A72-4EEB-9396-2C4A48E020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62"/>
            <a:ext cx="12192000" cy="1695450"/>
          </a:xfrm>
          <a:prstGeom prst="rect">
            <a:avLst/>
          </a:prstGeom>
        </p:spPr>
      </p:pic>
      <p:pic>
        <p:nvPicPr>
          <p:cNvPr id="6" name="Picture 5">
            <a:extLst>
              <a:ext uri="{FF2B5EF4-FFF2-40B4-BE49-F238E27FC236}">
                <a16:creationId xmlns:a16="http://schemas.microsoft.com/office/drawing/2014/main" id="{2CCBEAA6-13EF-491E-A564-F89642D524F3}"/>
              </a:ext>
            </a:extLst>
          </p:cNvPr>
          <p:cNvPicPr>
            <a:picLocks noChangeAspect="1"/>
          </p:cNvPicPr>
          <p:nvPr/>
        </p:nvPicPr>
        <p:blipFill>
          <a:blip r:embed="rId5"/>
          <a:stretch>
            <a:fillRect/>
          </a:stretch>
        </p:blipFill>
        <p:spPr>
          <a:xfrm>
            <a:off x="-108924" y="5450893"/>
            <a:ext cx="12630565" cy="1407107"/>
          </a:xfrm>
          <a:prstGeom prst="rect">
            <a:avLst/>
          </a:prstGeom>
        </p:spPr>
      </p:pic>
      <p:sp>
        <p:nvSpPr>
          <p:cNvPr id="10" name="TextBox 9">
            <a:extLst>
              <a:ext uri="{FF2B5EF4-FFF2-40B4-BE49-F238E27FC236}">
                <a16:creationId xmlns:a16="http://schemas.microsoft.com/office/drawing/2014/main" id="{C7D6E33F-9527-4F70-AC00-88A2322A9026}"/>
              </a:ext>
            </a:extLst>
          </p:cNvPr>
          <p:cNvSpPr txBox="1"/>
          <p:nvPr/>
        </p:nvSpPr>
        <p:spPr>
          <a:xfrm>
            <a:off x="0" y="470276"/>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AUTHENTICATION</a:t>
            </a:r>
          </a:p>
          <a:p>
            <a:pPr algn="ctr"/>
            <a:endParaRPr lang="en-US" dirty="0"/>
          </a:p>
        </p:txBody>
      </p:sp>
    </p:spTree>
    <p:extLst>
      <p:ext uri="{BB962C8B-B14F-4D97-AF65-F5344CB8AC3E}">
        <p14:creationId xmlns:p14="http://schemas.microsoft.com/office/powerpoint/2010/main" val="2971385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12F1182-7D2F-4A8D-AC06-C31DF83179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62"/>
            <a:ext cx="12192000" cy="1695450"/>
          </a:xfrm>
          <a:prstGeom prst="rect">
            <a:avLst/>
          </a:prstGeom>
        </p:spPr>
      </p:pic>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6381340" y="2165726"/>
            <a:ext cx="5339083" cy="3615267"/>
          </a:xfrm>
        </p:spPr>
        <p:txBody>
          <a:bodyPr anchor="t" anchorCtr="0">
            <a:noAutofit/>
          </a:bodyPr>
          <a:lstStyle/>
          <a:p>
            <a:pPr marL="0" indent="0">
              <a:buClr>
                <a:srgbClr val="233E5E"/>
              </a:buClr>
              <a:buNone/>
            </a:pPr>
            <a:r>
              <a:rPr lang="en-US" sz="2400" b="1" dirty="0">
                <a:solidFill>
                  <a:srgbClr val="74AA50"/>
                </a:solidFill>
                <a:latin typeface="Prompt" panose="00000500000000000000" pitchFamily="2" charset="-34"/>
                <a:cs typeface="Prompt" panose="00000500000000000000" pitchFamily="2" charset="-34"/>
              </a:rPr>
              <a:t>TWO-FACTOR AUTHENTICATION </a:t>
            </a:r>
            <a:r>
              <a:rPr lang="en-US" sz="2400" dirty="0">
                <a:solidFill>
                  <a:srgbClr val="74AA50"/>
                </a:solidFill>
                <a:latin typeface="Prompt" panose="00000500000000000000" pitchFamily="2" charset="-34"/>
                <a:cs typeface="Prompt" panose="00000500000000000000" pitchFamily="2" charset="-34"/>
              </a:rPr>
              <a:t>will help you to maintain your security online by requiring a second method of authentication like a code sent to your phone or from an authentication app to complete login.</a:t>
            </a:r>
          </a:p>
        </p:txBody>
      </p:sp>
      <p:pic>
        <p:nvPicPr>
          <p:cNvPr id="5" name="Picture 4">
            <a:extLst>
              <a:ext uri="{FF2B5EF4-FFF2-40B4-BE49-F238E27FC236}">
                <a16:creationId xmlns:a16="http://schemas.microsoft.com/office/drawing/2014/main" id="{8D190389-9FDE-484D-85D4-6F2759C03D1D}"/>
              </a:ext>
            </a:extLst>
          </p:cNvPr>
          <p:cNvPicPr>
            <a:picLocks noChangeAspect="1"/>
          </p:cNvPicPr>
          <p:nvPr/>
        </p:nvPicPr>
        <p:blipFill>
          <a:blip r:embed="rId5"/>
          <a:stretch>
            <a:fillRect/>
          </a:stretch>
        </p:blipFill>
        <p:spPr>
          <a:xfrm>
            <a:off x="-108924" y="5450893"/>
            <a:ext cx="12630565" cy="1407107"/>
          </a:xfrm>
          <a:prstGeom prst="rect">
            <a:avLst/>
          </a:prstGeom>
        </p:spPr>
      </p:pic>
      <p:sp>
        <p:nvSpPr>
          <p:cNvPr id="9" name="TextBox 8">
            <a:extLst>
              <a:ext uri="{FF2B5EF4-FFF2-40B4-BE49-F238E27FC236}">
                <a16:creationId xmlns:a16="http://schemas.microsoft.com/office/drawing/2014/main" id="{97DD992C-7DA6-4994-8C9B-43511F8D3424}"/>
              </a:ext>
            </a:extLst>
          </p:cNvPr>
          <p:cNvSpPr txBox="1"/>
          <p:nvPr/>
        </p:nvSpPr>
        <p:spPr>
          <a:xfrm>
            <a:off x="0" y="582692"/>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TWO-FACTOR AUTHENTICATION</a:t>
            </a:r>
          </a:p>
          <a:p>
            <a:pPr algn="ctr"/>
            <a:endParaRPr lang="en-US" dirty="0"/>
          </a:p>
        </p:txBody>
      </p:sp>
      <p:pic>
        <p:nvPicPr>
          <p:cNvPr id="19458" name="Picture 2" descr="2fa explained: How to enable it and how it works | CSO Online">
            <a:extLst>
              <a:ext uri="{FF2B5EF4-FFF2-40B4-BE49-F238E27FC236}">
                <a16:creationId xmlns:a16="http://schemas.microsoft.com/office/drawing/2014/main" id="{CFC5494E-EEC3-4A92-907D-1E5CC33C6F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967" y="2045820"/>
            <a:ext cx="4582413" cy="30549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79444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0C78F0-7579-4F05-B007-0C8A679E934A}"/>
              </a:ext>
            </a:extLst>
          </p:cNvPr>
          <p:cNvPicPr>
            <a:picLocks noChangeAspect="1"/>
          </p:cNvPicPr>
          <p:nvPr/>
        </p:nvPicPr>
        <p:blipFill>
          <a:blip r:embed="rId2"/>
          <a:stretch>
            <a:fillRect/>
          </a:stretch>
        </p:blipFill>
        <p:spPr>
          <a:xfrm>
            <a:off x="-108924" y="5450893"/>
            <a:ext cx="12630565" cy="1407107"/>
          </a:xfrm>
          <a:prstGeom prst="rect">
            <a:avLst/>
          </a:prstGeom>
        </p:spPr>
      </p:pic>
      <p:sp>
        <p:nvSpPr>
          <p:cNvPr id="9" name="Rectangle 8">
            <a:extLst>
              <a:ext uri="{FF2B5EF4-FFF2-40B4-BE49-F238E27FC236}">
                <a16:creationId xmlns:a16="http://schemas.microsoft.com/office/drawing/2014/main" id="{EFC52A58-A3FF-48EB-89E0-A20EDAA7C7FB}"/>
              </a:ext>
            </a:extLst>
          </p:cNvPr>
          <p:cNvSpPr/>
          <p:nvPr/>
        </p:nvSpPr>
        <p:spPr>
          <a:xfrm>
            <a:off x="-198120" y="-57573"/>
            <a:ext cx="12588240" cy="5604933"/>
          </a:xfrm>
          <a:prstGeom prst="rect">
            <a:avLst/>
          </a:prstGeom>
          <a:solidFill>
            <a:srgbClr val="24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indoor, dark, silhouette&#10;&#10;Description automatically generated">
            <a:extLst>
              <a:ext uri="{FF2B5EF4-FFF2-40B4-BE49-F238E27FC236}">
                <a16:creationId xmlns:a16="http://schemas.microsoft.com/office/drawing/2014/main" id="{EA071AB0-4A87-49C0-A324-5B498F214C40}"/>
              </a:ext>
            </a:extLst>
          </p:cNvPr>
          <p:cNvPicPr>
            <a:picLocks noChangeAspect="1"/>
          </p:cNvPicPr>
          <p:nvPr/>
        </p:nvPicPr>
        <p:blipFill>
          <a:blip r:embed="rId3">
            <a:alphaModFix amt="51000"/>
            <a:extLst>
              <a:ext uri="{28A0092B-C50C-407E-A947-70E740481C1C}">
                <a14:useLocalDpi xmlns:a14="http://schemas.microsoft.com/office/drawing/2010/main" val="0"/>
              </a:ext>
            </a:extLst>
          </a:blip>
          <a:stretch>
            <a:fillRect/>
          </a:stretch>
        </p:blipFill>
        <p:spPr>
          <a:xfrm>
            <a:off x="-42527" y="-4903"/>
            <a:ext cx="12234527" cy="6858000"/>
          </a:xfrm>
          <a:prstGeom prst="rect">
            <a:avLst/>
          </a:prstGeom>
        </p:spPr>
      </p:pic>
      <p:sp>
        <p:nvSpPr>
          <p:cNvPr id="7" name="TextBox 6">
            <a:extLst>
              <a:ext uri="{FF2B5EF4-FFF2-40B4-BE49-F238E27FC236}">
                <a16:creationId xmlns:a16="http://schemas.microsoft.com/office/drawing/2014/main" id="{1AB71BFF-A516-464C-9712-9527F99F31E2}"/>
              </a:ext>
            </a:extLst>
          </p:cNvPr>
          <p:cNvSpPr txBox="1"/>
          <p:nvPr/>
        </p:nvSpPr>
        <p:spPr>
          <a:xfrm>
            <a:off x="0" y="1796994"/>
            <a:ext cx="12192000" cy="1195199"/>
          </a:xfrm>
          <a:prstGeom prst="rect">
            <a:avLst/>
          </a:prstGeom>
          <a:noFill/>
        </p:spPr>
        <p:txBody>
          <a:bodyPr wrap="square" rtlCol="0">
            <a:spAutoFit/>
          </a:bodyPr>
          <a:lstStyle/>
          <a:p>
            <a:pPr algn="ctr">
              <a:lnSpc>
                <a:spcPts val="4300"/>
              </a:lnSpc>
            </a:pPr>
            <a:r>
              <a:rPr lang="en-US" sz="4500" b="1" spc="-100" dirty="0">
                <a:latin typeface="Prompt SemiBold" panose="00000700000000000000" pitchFamily="2" charset="-34"/>
                <a:cs typeface="Prompt SemiBold" panose="00000700000000000000" pitchFamily="2" charset="-34"/>
              </a:rPr>
              <a:t>COMMON TYPES OF CYBER ATTACKS</a:t>
            </a:r>
          </a:p>
          <a:p>
            <a:pPr algn="ctr">
              <a:lnSpc>
                <a:spcPts val="4300"/>
              </a:lnSpc>
            </a:pPr>
            <a:endParaRPr lang="en-US" sz="4500" b="1" spc="-100" dirty="0">
              <a:solidFill>
                <a:schemeClr val="accent4">
                  <a:lumMod val="60000"/>
                  <a:lumOff val="40000"/>
                </a:schemeClr>
              </a:solidFill>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C627A8EA-B5BC-4374-B104-196FCE7C72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9951" y="5649500"/>
            <a:ext cx="2430050" cy="504946"/>
          </a:xfrm>
          <a:prstGeom prst="rect">
            <a:avLst/>
          </a:prstGeom>
        </p:spPr>
      </p:pic>
      <p:pic>
        <p:nvPicPr>
          <p:cNvPr id="10" name="Graphic 9">
            <a:extLst>
              <a:ext uri="{FF2B5EF4-FFF2-40B4-BE49-F238E27FC236}">
                <a16:creationId xmlns:a16="http://schemas.microsoft.com/office/drawing/2014/main" id="{C8B57767-C8C7-4246-BDF3-92968EEF9C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50216" y="5711025"/>
            <a:ext cx="1496338" cy="623474"/>
          </a:xfrm>
          <a:prstGeom prst="rect">
            <a:avLst/>
          </a:prstGeom>
        </p:spPr>
      </p:pic>
    </p:spTree>
    <p:extLst>
      <p:ext uri="{BB962C8B-B14F-4D97-AF65-F5344CB8AC3E}">
        <p14:creationId xmlns:p14="http://schemas.microsoft.com/office/powerpoint/2010/main" val="3250928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0C78F0-7579-4F05-B007-0C8A679E934A}"/>
              </a:ext>
            </a:extLst>
          </p:cNvPr>
          <p:cNvPicPr>
            <a:picLocks noChangeAspect="1"/>
          </p:cNvPicPr>
          <p:nvPr/>
        </p:nvPicPr>
        <p:blipFill>
          <a:blip r:embed="rId2"/>
          <a:stretch>
            <a:fillRect/>
          </a:stretch>
        </p:blipFill>
        <p:spPr>
          <a:xfrm>
            <a:off x="-108924" y="5450893"/>
            <a:ext cx="12630565" cy="1407107"/>
          </a:xfrm>
          <a:prstGeom prst="rect">
            <a:avLst/>
          </a:prstGeom>
        </p:spPr>
      </p:pic>
      <p:sp>
        <p:nvSpPr>
          <p:cNvPr id="9" name="Rectangle 8">
            <a:extLst>
              <a:ext uri="{FF2B5EF4-FFF2-40B4-BE49-F238E27FC236}">
                <a16:creationId xmlns:a16="http://schemas.microsoft.com/office/drawing/2014/main" id="{EFC52A58-A3FF-48EB-89E0-A20EDAA7C7FB}"/>
              </a:ext>
            </a:extLst>
          </p:cNvPr>
          <p:cNvSpPr/>
          <p:nvPr/>
        </p:nvSpPr>
        <p:spPr>
          <a:xfrm>
            <a:off x="-198120" y="-57573"/>
            <a:ext cx="12588240" cy="5604933"/>
          </a:xfrm>
          <a:prstGeom prst="rect">
            <a:avLst/>
          </a:prstGeom>
          <a:solidFill>
            <a:srgbClr val="24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23A79AA-714D-4CC8-9DD9-7E28CAB5E92D}"/>
              </a:ext>
            </a:extLst>
          </p:cNvPr>
          <p:cNvPicPr>
            <a:picLocks noChangeAspect="1"/>
          </p:cNvPicPr>
          <p:nvPr/>
        </p:nvPicPr>
        <p:blipFill rotWithShape="1">
          <a:blip r:embed="rId3">
            <a:alphaModFix amt="20000"/>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rcRect t="-1" b="15033"/>
          <a:stretch/>
        </p:blipFill>
        <p:spPr>
          <a:xfrm>
            <a:off x="-108924" y="-76200"/>
            <a:ext cx="13489644" cy="5623560"/>
          </a:xfrm>
          <a:prstGeom prst="rect">
            <a:avLst/>
          </a:prstGeom>
        </p:spPr>
      </p:pic>
      <p:sp>
        <p:nvSpPr>
          <p:cNvPr id="7" name="TextBox 6">
            <a:extLst>
              <a:ext uri="{FF2B5EF4-FFF2-40B4-BE49-F238E27FC236}">
                <a16:creationId xmlns:a16="http://schemas.microsoft.com/office/drawing/2014/main" id="{1AB71BFF-A516-464C-9712-9527F99F31E2}"/>
              </a:ext>
            </a:extLst>
          </p:cNvPr>
          <p:cNvSpPr txBox="1"/>
          <p:nvPr/>
        </p:nvSpPr>
        <p:spPr>
          <a:xfrm>
            <a:off x="556056" y="1796994"/>
            <a:ext cx="9894160" cy="2298065"/>
          </a:xfrm>
          <a:prstGeom prst="rect">
            <a:avLst/>
          </a:prstGeom>
          <a:noFill/>
        </p:spPr>
        <p:txBody>
          <a:bodyPr wrap="square" rtlCol="0">
            <a:spAutoFit/>
          </a:bodyPr>
          <a:lstStyle/>
          <a:p>
            <a:pPr>
              <a:lnSpc>
                <a:spcPts val="4300"/>
              </a:lnSpc>
            </a:pPr>
            <a:r>
              <a:rPr lang="en-US" sz="4500" b="1" spc="-100" dirty="0">
                <a:solidFill>
                  <a:srgbClr val="74AA50"/>
                </a:solidFill>
                <a:latin typeface="Prompt SemiBold" panose="00000700000000000000" pitchFamily="2" charset="-34"/>
                <a:cs typeface="Prompt SemiBold" panose="00000700000000000000" pitchFamily="2" charset="-34"/>
              </a:rPr>
              <a:t>CYBERSECURITY</a:t>
            </a:r>
          </a:p>
          <a:p>
            <a:pPr>
              <a:lnSpc>
                <a:spcPts val="4300"/>
              </a:lnSpc>
            </a:pPr>
            <a:r>
              <a:rPr lang="en-US" sz="4500" b="1" spc="-100" dirty="0">
                <a:solidFill>
                  <a:srgbClr val="74AA50"/>
                </a:solidFill>
                <a:latin typeface="Prompt SemiBold" panose="00000700000000000000" pitchFamily="2" charset="-34"/>
                <a:cs typeface="Prompt SemiBold" panose="00000700000000000000" pitchFamily="2" charset="-34"/>
              </a:rPr>
              <a:t>AWARENESS TRAINING</a:t>
            </a:r>
          </a:p>
          <a:p>
            <a:pPr>
              <a:lnSpc>
                <a:spcPts val="4300"/>
              </a:lnSpc>
            </a:pPr>
            <a:r>
              <a:rPr lang="en-US" sz="4500" b="1" spc="-100" dirty="0">
                <a:solidFill>
                  <a:srgbClr val="74AA50"/>
                </a:solidFill>
                <a:latin typeface="Prompt SemiBold" panose="00000700000000000000" pitchFamily="2" charset="-34"/>
                <a:cs typeface="Prompt SemiBold" panose="00000700000000000000" pitchFamily="2" charset="-34"/>
              </a:rPr>
              <a:t>2021</a:t>
            </a:r>
          </a:p>
          <a:p>
            <a:pPr>
              <a:lnSpc>
                <a:spcPts val="4300"/>
              </a:lnSpc>
            </a:pPr>
            <a:endParaRPr lang="en-US" sz="4500" b="1" spc="-100" dirty="0">
              <a:solidFill>
                <a:schemeClr val="accent4">
                  <a:lumMod val="60000"/>
                  <a:lumOff val="40000"/>
                </a:schemeClr>
              </a:solidFill>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C627A8EA-B5BC-4374-B104-196FCE7C72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9951" y="5649500"/>
            <a:ext cx="2430050" cy="504946"/>
          </a:xfrm>
          <a:prstGeom prst="rect">
            <a:avLst/>
          </a:prstGeom>
        </p:spPr>
      </p:pic>
      <p:pic>
        <p:nvPicPr>
          <p:cNvPr id="10" name="Graphic 9">
            <a:extLst>
              <a:ext uri="{FF2B5EF4-FFF2-40B4-BE49-F238E27FC236}">
                <a16:creationId xmlns:a16="http://schemas.microsoft.com/office/drawing/2014/main" id="{C8B57767-C8C7-4246-BDF3-92968EEF9C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50216" y="5711025"/>
            <a:ext cx="1496338" cy="623474"/>
          </a:xfrm>
          <a:prstGeom prst="rect">
            <a:avLst/>
          </a:prstGeom>
        </p:spPr>
      </p:pic>
    </p:spTree>
    <p:extLst>
      <p:ext uri="{BB962C8B-B14F-4D97-AF65-F5344CB8AC3E}">
        <p14:creationId xmlns:p14="http://schemas.microsoft.com/office/powerpoint/2010/main" val="244399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7831DC8-4A20-48BF-BF96-A5E73FE04B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62"/>
            <a:ext cx="12192000" cy="1695450"/>
          </a:xfrm>
          <a:prstGeom prst="rect">
            <a:avLst/>
          </a:prstGeom>
        </p:spPr>
      </p:pic>
      <p:sp>
        <p:nvSpPr>
          <p:cNvPr id="5" name="Rectangle 4">
            <a:extLst>
              <a:ext uri="{FF2B5EF4-FFF2-40B4-BE49-F238E27FC236}">
                <a16:creationId xmlns:a16="http://schemas.microsoft.com/office/drawing/2014/main" id="{1C99A548-36AB-6945-AECC-65340382C068}"/>
              </a:ext>
            </a:extLst>
          </p:cNvPr>
          <p:cNvSpPr/>
          <p:nvPr/>
        </p:nvSpPr>
        <p:spPr>
          <a:xfrm>
            <a:off x="5356054" y="3244334"/>
            <a:ext cx="1479892" cy="369332"/>
          </a:xfrm>
          <a:prstGeom prst="rect">
            <a:avLst/>
          </a:prstGeom>
        </p:spPr>
        <p:txBody>
          <a:bodyPr wrap="none">
            <a:spAutoFit/>
          </a:bodyPr>
          <a:lstStyle/>
          <a:p>
            <a:r>
              <a:rPr lang="en-US" dirty="0">
                <a:latin typeface="Helvetica" pitchFamily="2" charset="0"/>
              </a:rPr>
              <a:t>9VcH6DvTqj</a:t>
            </a:r>
            <a:endParaRPr lang="en-US" dirty="0">
              <a:effectLst/>
              <a:latin typeface="Helvetica" pitchFamily="2" charset="0"/>
            </a:endParaRPr>
          </a:p>
        </p:txBody>
      </p:sp>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6457379" y="1511096"/>
            <a:ext cx="5371221" cy="3909009"/>
          </a:xfrm>
        </p:spPr>
        <p:txBody>
          <a:bodyPr>
            <a:noAutofit/>
          </a:bodyPr>
          <a:lstStyle/>
          <a:p>
            <a:pPr marL="0" indent="0">
              <a:buClr>
                <a:srgbClr val="233E5E"/>
              </a:buClr>
              <a:buNone/>
            </a:pPr>
            <a:r>
              <a:rPr lang="en-US" b="0" i="0" dirty="0">
                <a:solidFill>
                  <a:srgbClr val="74AA50"/>
                </a:solidFill>
                <a:effectLst/>
                <a:latin typeface="Prompt SemiBold" panose="00000700000000000000" pitchFamily="2" charset="-34"/>
                <a:cs typeface="Prompt SemiBold" panose="00000700000000000000" pitchFamily="2" charset="-34"/>
              </a:rPr>
              <a:t>A </a:t>
            </a:r>
            <a:r>
              <a:rPr lang="en-US" b="1" i="0" dirty="0">
                <a:solidFill>
                  <a:srgbClr val="002060"/>
                </a:solidFill>
                <a:effectLst/>
                <a:latin typeface="Prompt SemiBold" panose="00000700000000000000" pitchFamily="2" charset="-34"/>
                <a:cs typeface="Prompt SemiBold" panose="00000700000000000000" pitchFamily="2" charset="-34"/>
              </a:rPr>
              <a:t>denial-of-service</a:t>
            </a:r>
            <a:r>
              <a:rPr lang="en-US" b="0" i="0" dirty="0">
                <a:solidFill>
                  <a:srgbClr val="74AA50"/>
                </a:solidFill>
                <a:effectLst/>
                <a:latin typeface="Prompt SemiBold" panose="00000700000000000000" pitchFamily="2" charset="-34"/>
                <a:cs typeface="Prompt SemiBold" panose="00000700000000000000" pitchFamily="2" charset="-34"/>
              </a:rPr>
              <a:t> attack overwhelms  a system’s resources so that it cannot respond to service requests. </a:t>
            </a:r>
            <a:endParaRPr lang="en-US" dirty="0">
              <a:solidFill>
                <a:srgbClr val="74AA50"/>
              </a:solidFill>
              <a:latin typeface="Prompt SemiBold" panose="00000700000000000000" pitchFamily="2" charset="-34"/>
              <a:cs typeface="Prompt SemiBold" panose="00000700000000000000" pitchFamily="2" charset="-34"/>
            </a:endParaRPr>
          </a:p>
        </p:txBody>
      </p:sp>
      <p:pic>
        <p:nvPicPr>
          <p:cNvPr id="4" name="Picture 3">
            <a:extLst>
              <a:ext uri="{FF2B5EF4-FFF2-40B4-BE49-F238E27FC236}">
                <a16:creationId xmlns:a16="http://schemas.microsoft.com/office/drawing/2014/main" id="{363158D0-09D2-4A33-A2D9-375AA3CF0BE5}"/>
              </a:ext>
            </a:extLst>
          </p:cNvPr>
          <p:cNvPicPr>
            <a:picLocks noChangeAspect="1"/>
          </p:cNvPicPr>
          <p:nvPr/>
        </p:nvPicPr>
        <p:blipFill>
          <a:blip r:embed="rId5"/>
          <a:stretch>
            <a:fillRect/>
          </a:stretch>
        </p:blipFill>
        <p:spPr>
          <a:xfrm>
            <a:off x="-108924" y="5450893"/>
            <a:ext cx="12630565" cy="1407107"/>
          </a:xfrm>
          <a:prstGeom prst="rect">
            <a:avLst/>
          </a:prstGeom>
        </p:spPr>
      </p:pic>
      <p:sp>
        <p:nvSpPr>
          <p:cNvPr id="2" name="TextBox 1">
            <a:extLst>
              <a:ext uri="{FF2B5EF4-FFF2-40B4-BE49-F238E27FC236}">
                <a16:creationId xmlns:a16="http://schemas.microsoft.com/office/drawing/2014/main" id="{7822A31C-B761-47A8-B841-F23FB68C8BAB}"/>
              </a:ext>
            </a:extLst>
          </p:cNvPr>
          <p:cNvSpPr txBox="1"/>
          <p:nvPr/>
        </p:nvSpPr>
        <p:spPr>
          <a:xfrm>
            <a:off x="1541252" y="600342"/>
            <a:ext cx="10483970" cy="984885"/>
          </a:xfrm>
          <a:prstGeom prst="rect">
            <a:avLst/>
          </a:prstGeom>
          <a:noFill/>
        </p:spPr>
        <p:txBody>
          <a:bodyPr wrap="square" rtlCol="0">
            <a:spAutoFit/>
          </a:bodyPr>
          <a:lstStyle/>
          <a:p>
            <a:r>
              <a:rPr lang="en-US" sz="4000" b="1" dirty="0">
                <a:solidFill>
                  <a:srgbClr val="182740"/>
                </a:solidFill>
                <a:latin typeface="Prompt SemiBold" panose="00000700000000000000" pitchFamily="2" charset="-34"/>
                <a:cs typeface="Prompt SemiBold" panose="00000700000000000000" pitchFamily="2" charset="-34"/>
              </a:rPr>
              <a:t>DENIAL OF SERVICE (DDoS) ATTACKS</a:t>
            </a:r>
          </a:p>
          <a:p>
            <a:endParaRPr lang="en-US" dirty="0"/>
          </a:p>
        </p:txBody>
      </p:sp>
      <p:pic>
        <p:nvPicPr>
          <p:cNvPr id="10242" name="Picture 2" descr="SharePoint Online Access Denied Error - Peters &amp; Associates">
            <a:extLst>
              <a:ext uri="{FF2B5EF4-FFF2-40B4-BE49-F238E27FC236}">
                <a16:creationId xmlns:a16="http://schemas.microsoft.com/office/drawing/2014/main" id="{D153546D-5DA2-433A-BA6A-DDF31199D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445" y="2117554"/>
            <a:ext cx="5255272" cy="24168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27682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9A548-36AB-6945-AECC-65340382C068}"/>
              </a:ext>
            </a:extLst>
          </p:cNvPr>
          <p:cNvSpPr/>
          <p:nvPr/>
        </p:nvSpPr>
        <p:spPr>
          <a:xfrm>
            <a:off x="5356054" y="3244334"/>
            <a:ext cx="1479892" cy="369332"/>
          </a:xfrm>
          <a:prstGeom prst="rect">
            <a:avLst/>
          </a:prstGeom>
        </p:spPr>
        <p:txBody>
          <a:bodyPr wrap="none">
            <a:spAutoFit/>
          </a:bodyPr>
          <a:lstStyle/>
          <a:p>
            <a:r>
              <a:rPr lang="en-US" dirty="0">
                <a:latin typeface="Helvetica" pitchFamily="2" charset="0"/>
              </a:rPr>
              <a:t>9VcH6DvTqj</a:t>
            </a:r>
            <a:endParaRPr lang="en-US" dirty="0">
              <a:effectLst/>
              <a:latin typeface="Helvetica" pitchFamily="2" charset="0"/>
            </a:endParaRPr>
          </a:p>
        </p:txBody>
      </p:sp>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6772223" y="1405779"/>
            <a:ext cx="5325375" cy="3909009"/>
          </a:xfrm>
        </p:spPr>
        <p:txBody>
          <a:bodyPr>
            <a:noAutofit/>
          </a:bodyPr>
          <a:lstStyle/>
          <a:p>
            <a:pPr marL="0" indent="0">
              <a:buClr>
                <a:srgbClr val="233E5E"/>
              </a:buClr>
              <a:buNone/>
            </a:pPr>
            <a:r>
              <a:rPr lang="en-US" b="0" i="0" dirty="0">
                <a:solidFill>
                  <a:srgbClr val="74AA50"/>
                </a:solidFill>
                <a:effectLst/>
                <a:latin typeface="Prompt SemiBold" panose="00000700000000000000" pitchFamily="2" charset="-34"/>
                <a:cs typeface="Prompt SemiBold" panose="00000700000000000000" pitchFamily="2" charset="-34"/>
              </a:rPr>
              <a:t>A </a:t>
            </a:r>
            <a:r>
              <a:rPr lang="en-US" b="1" i="0" dirty="0" err="1">
                <a:solidFill>
                  <a:srgbClr val="002060"/>
                </a:solidFill>
                <a:effectLst/>
                <a:latin typeface="Prompt SemiBold" panose="00000700000000000000" pitchFamily="2" charset="-34"/>
                <a:cs typeface="Prompt SemiBold" panose="00000700000000000000" pitchFamily="2" charset="-34"/>
              </a:rPr>
              <a:t>MitM</a:t>
            </a:r>
            <a:r>
              <a:rPr lang="en-US" b="0" i="0" dirty="0">
                <a:solidFill>
                  <a:srgbClr val="74AA50"/>
                </a:solidFill>
                <a:effectLst/>
                <a:latin typeface="Prompt SemiBold" panose="00000700000000000000" pitchFamily="2" charset="-34"/>
                <a:cs typeface="Prompt SemiBold" panose="00000700000000000000" pitchFamily="2" charset="-34"/>
              </a:rPr>
              <a:t> attack occurs when a hacker inserts itself between the communications of a client and a server. </a:t>
            </a:r>
            <a:endParaRPr lang="en-US" sz="2800" dirty="0">
              <a:solidFill>
                <a:srgbClr val="74AA50"/>
              </a:solidFill>
              <a:latin typeface="Prompt SemiBold" panose="00000700000000000000" pitchFamily="2" charset="-34"/>
              <a:cs typeface="Prompt SemiBold" panose="00000700000000000000" pitchFamily="2" charset="-34"/>
            </a:endParaRPr>
          </a:p>
        </p:txBody>
      </p:sp>
      <p:pic>
        <p:nvPicPr>
          <p:cNvPr id="4" name="Graphic 3">
            <a:extLst>
              <a:ext uri="{FF2B5EF4-FFF2-40B4-BE49-F238E27FC236}">
                <a16:creationId xmlns:a16="http://schemas.microsoft.com/office/drawing/2014/main" id="{93F8577F-BA63-4754-A545-2C5F66D92E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62"/>
            <a:ext cx="12192000" cy="1695450"/>
          </a:xfrm>
          <a:prstGeom prst="rect">
            <a:avLst/>
          </a:prstGeom>
        </p:spPr>
      </p:pic>
      <p:pic>
        <p:nvPicPr>
          <p:cNvPr id="6" name="Picture 5">
            <a:extLst>
              <a:ext uri="{FF2B5EF4-FFF2-40B4-BE49-F238E27FC236}">
                <a16:creationId xmlns:a16="http://schemas.microsoft.com/office/drawing/2014/main" id="{C3BA1B88-1947-42F7-A658-3FB9360FE842}"/>
              </a:ext>
            </a:extLst>
          </p:cNvPr>
          <p:cNvPicPr>
            <a:picLocks noChangeAspect="1"/>
          </p:cNvPicPr>
          <p:nvPr/>
        </p:nvPicPr>
        <p:blipFill>
          <a:blip r:embed="rId4"/>
          <a:stretch>
            <a:fillRect/>
          </a:stretch>
        </p:blipFill>
        <p:spPr>
          <a:xfrm>
            <a:off x="-108924" y="5450893"/>
            <a:ext cx="12630565" cy="1407107"/>
          </a:xfrm>
          <a:prstGeom prst="rect">
            <a:avLst/>
          </a:prstGeom>
        </p:spPr>
      </p:pic>
      <p:sp>
        <p:nvSpPr>
          <p:cNvPr id="10" name="TextBox 9">
            <a:extLst>
              <a:ext uri="{FF2B5EF4-FFF2-40B4-BE49-F238E27FC236}">
                <a16:creationId xmlns:a16="http://schemas.microsoft.com/office/drawing/2014/main" id="{74477E36-9CD1-45DB-B0A8-0932DC0F9B93}"/>
              </a:ext>
            </a:extLst>
          </p:cNvPr>
          <p:cNvSpPr txBox="1"/>
          <p:nvPr/>
        </p:nvSpPr>
        <p:spPr>
          <a:xfrm>
            <a:off x="0" y="470276"/>
            <a:ext cx="12191999" cy="984885"/>
          </a:xfrm>
          <a:prstGeom prst="rect">
            <a:avLst/>
          </a:prstGeom>
          <a:noFill/>
        </p:spPr>
        <p:txBody>
          <a:bodyPr wrap="square" rtlCol="0">
            <a:spAutoFit/>
          </a:bodyPr>
          <a:lstStyle/>
          <a:p>
            <a:pPr algn="ctr"/>
            <a:r>
              <a:rPr lang="en-US" sz="4000" b="1" dirty="0">
                <a:solidFill>
                  <a:srgbClr val="182740"/>
                </a:solidFill>
                <a:latin typeface="Prompt SemiBold" panose="00000700000000000000" pitchFamily="2" charset="-34"/>
                <a:cs typeface="Prompt SemiBold" panose="00000700000000000000" pitchFamily="2" charset="-34"/>
              </a:rPr>
              <a:t>MAN-IN-THE MIDDLE (</a:t>
            </a:r>
            <a:r>
              <a:rPr lang="en-US" sz="4000" b="1" dirty="0" err="1">
                <a:solidFill>
                  <a:srgbClr val="182740"/>
                </a:solidFill>
                <a:latin typeface="Prompt SemiBold" panose="00000700000000000000" pitchFamily="2" charset="-34"/>
                <a:cs typeface="Prompt SemiBold" panose="00000700000000000000" pitchFamily="2" charset="-34"/>
              </a:rPr>
              <a:t>MitM</a:t>
            </a:r>
            <a:r>
              <a:rPr lang="en-US" sz="4000" b="1" dirty="0">
                <a:solidFill>
                  <a:srgbClr val="182740"/>
                </a:solidFill>
                <a:latin typeface="Prompt SemiBold" panose="00000700000000000000" pitchFamily="2" charset="-34"/>
                <a:cs typeface="Prompt SemiBold" panose="00000700000000000000" pitchFamily="2" charset="-34"/>
              </a:rPr>
              <a:t>) ATTACK</a:t>
            </a:r>
          </a:p>
          <a:p>
            <a:pPr algn="ctr"/>
            <a:endParaRPr lang="en-US" dirty="0"/>
          </a:p>
        </p:txBody>
      </p:sp>
      <p:pic>
        <p:nvPicPr>
          <p:cNvPr id="11266" name="Picture 2" descr="Healthcare data at big risk as hackers innovate and hone their techniques |  Healthcare IT News">
            <a:extLst>
              <a:ext uri="{FF2B5EF4-FFF2-40B4-BE49-F238E27FC236}">
                <a16:creationId xmlns:a16="http://schemas.microsoft.com/office/drawing/2014/main" id="{C69AAF01-A596-41B6-8B9A-59385D7D97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16286"/>
            <a:ext cx="6208632" cy="34879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03451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FAAD385-C3B9-4DAF-8C60-89430382C397}"/>
              </a:ext>
            </a:extLst>
          </p:cNvPr>
          <p:cNvSpPr>
            <a:spLocks noGrp="1"/>
          </p:cNvSpPr>
          <p:nvPr>
            <p:ph idx="1"/>
          </p:nvPr>
        </p:nvSpPr>
        <p:spPr>
          <a:xfrm>
            <a:off x="5492151" y="1455161"/>
            <a:ext cx="6358534" cy="3909009"/>
          </a:xfrm>
        </p:spPr>
        <p:txBody>
          <a:bodyPr>
            <a:noAutofit/>
          </a:bodyPr>
          <a:lstStyle/>
          <a:p>
            <a:pPr algn="l">
              <a:buFont typeface="Arial" panose="020B0604020202020204" pitchFamily="34" charset="0"/>
              <a:buChar char="•"/>
            </a:pPr>
            <a:r>
              <a:rPr lang="en-US" sz="2400" b="1" i="0" dirty="0">
                <a:solidFill>
                  <a:srgbClr val="182740"/>
                </a:solidFill>
                <a:effectLst/>
                <a:latin typeface="Prompt SemiBold" panose="00000700000000000000" pitchFamily="2" charset="-34"/>
                <a:cs typeface="Prompt SemiBold" panose="00000700000000000000" pitchFamily="2" charset="-34"/>
              </a:rPr>
              <a:t>BRUTE-FORCE</a:t>
            </a:r>
            <a:r>
              <a:rPr lang="en-US" b="0" i="0" dirty="0">
                <a:solidFill>
                  <a:srgbClr val="74AA50"/>
                </a:solidFill>
                <a:effectLst/>
                <a:latin typeface="Prompt SemiBold" panose="00000700000000000000" pitchFamily="2" charset="-34"/>
                <a:cs typeface="Prompt SemiBold" panose="00000700000000000000" pitchFamily="2" charset="-34"/>
              </a:rPr>
              <a:t> password guessing means using a random approach by trying different passwords and hoping that one work Some logic can be applied by trying passwords related to the person’s name, job title, hobbies or similar items.</a:t>
            </a:r>
          </a:p>
          <a:p>
            <a:pPr algn="l">
              <a:buFont typeface="Arial" panose="020B0604020202020204" pitchFamily="34" charset="0"/>
              <a:buChar char="•"/>
            </a:pPr>
            <a:r>
              <a:rPr lang="en-US" sz="2400" b="1" dirty="0">
                <a:solidFill>
                  <a:srgbClr val="182740"/>
                </a:solidFill>
                <a:latin typeface="Prompt SemiBold" panose="00000700000000000000" pitchFamily="2" charset="-34"/>
                <a:cs typeface="Prompt SemiBold" panose="00000700000000000000" pitchFamily="2" charset="-34"/>
              </a:rPr>
              <a:t>D</a:t>
            </a:r>
            <a:r>
              <a:rPr lang="en-US" sz="2400" b="1" i="0" dirty="0">
                <a:solidFill>
                  <a:srgbClr val="182740"/>
                </a:solidFill>
                <a:effectLst/>
                <a:latin typeface="Prompt SemiBold" panose="00000700000000000000" pitchFamily="2" charset="-34"/>
                <a:cs typeface="Prompt SemiBold" panose="00000700000000000000" pitchFamily="2" charset="-34"/>
              </a:rPr>
              <a:t>ICTIONARY ATTACK </a:t>
            </a:r>
            <a:r>
              <a:rPr lang="en-US" b="0" i="0" dirty="0">
                <a:solidFill>
                  <a:srgbClr val="74AA50"/>
                </a:solidFill>
                <a:effectLst/>
                <a:latin typeface="Prompt SemiBold" panose="00000700000000000000" pitchFamily="2" charset="-34"/>
                <a:cs typeface="Prompt SemiBold" panose="00000700000000000000" pitchFamily="2" charset="-34"/>
              </a:rPr>
              <a:t>a dictionary of common passwords is used to attempt to gain access to a user’s computer and network. </a:t>
            </a:r>
          </a:p>
        </p:txBody>
      </p:sp>
      <p:pic>
        <p:nvPicPr>
          <p:cNvPr id="3" name="Graphic 2">
            <a:extLst>
              <a:ext uri="{FF2B5EF4-FFF2-40B4-BE49-F238E27FC236}">
                <a16:creationId xmlns:a16="http://schemas.microsoft.com/office/drawing/2014/main" id="{BE01D237-9814-46C0-94D0-614C13B04B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62"/>
            <a:ext cx="12192000" cy="1695450"/>
          </a:xfrm>
          <a:prstGeom prst="rect">
            <a:avLst/>
          </a:prstGeom>
        </p:spPr>
      </p:pic>
      <p:pic>
        <p:nvPicPr>
          <p:cNvPr id="5" name="Picture 4">
            <a:extLst>
              <a:ext uri="{FF2B5EF4-FFF2-40B4-BE49-F238E27FC236}">
                <a16:creationId xmlns:a16="http://schemas.microsoft.com/office/drawing/2014/main" id="{1E12A0A0-F94C-43BD-ACD2-FB3404A6DB2C}"/>
              </a:ext>
            </a:extLst>
          </p:cNvPr>
          <p:cNvPicPr>
            <a:picLocks noChangeAspect="1"/>
          </p:cNvPicPr>
          <p:nvPr/>
        </p:nvPicPr>
        <p:blipFill>
          <a:blip r:embed="rId5"/>
          <a:stretch>
            <a:fillRect/>
          </a:stretch>
        </p:blipFill>
        <p:spPr>
          <a:xfrm>
            <a:off x="-108924" y="5450893"/>
            <a:ext cx="12630565" cy="1407107"/>
          </a:xfrm>
          <a:prstGeom prst="rect">
            <a:avLst/>
          </a:prstGeom>
        </p:spPr>
      </p:pic>
      <p:sp>
        <p:nvSpPr>
          <p:cNvPr id="8" name="TextBox 7">
            <a:extLst>
              <a:ext uri="{FF2B5EF4-FFF2-40B4-BE49-F238E27FC236}">
                <a16:creationId xmlns:a16="http://schemas.microsoft.com/office/drawing/2014/main" id="{DE537FF7-62D6-45C7-8B1B-C5B2C4FDE526}"/>
              </a:ext>
            </a:extLst>
          </p:cNvPr>
          <p:cNvSpPr txBox="1"/>
          <p:nvPr/>
        </p:nvSpPr>
        <p:spPr>
          <a:xfrm>
            <a:off x="0" y="470276"/>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PASSWORD ATTACK</a:t>
            </a:r>
            <a:endParaRPr lang="en-US" sz="4000" b="1" dirty="0">
              <a:solidFill>
                <a:srgbClr val="182740"/>
              </a:solidFill>
              <a:latin typeface="Prompt SemiBold" panose="00000700000000000000" pitchFamily="2" charset="-34"/>
              <a:cs typeface="Prompt SemiBold" panose="00000700000000000000" pitchFamily="2" charset="-34"/>
            </a:endParaRPr>
          </a:p>
          <a:p>
            <a:pPr algn="ctr"/>
            <a:endParaRPr lang="en-US" dirty="0"/>
          </a:p>
        </p:txBody>
      </p:sp>
      <p:pic>
        <p:nvPicPr>
          <p:cNvPr id="12290" name="Picture 2" descr="Anatomy of a hack: even your 'complicated' password is easy to crack |  WIRED UK">
            <a:extLst>
              <a:ext uri="{FF2B5EF4-FFF2-40B4-BE49-F238E27FC236}">
                <a16:creationId xmlns:a16="http://schemas.microsoft.com/office/drawing/2014/main" id="{6B68CFB6-FC19-42A7-9E82-E690DB4353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622" y="1835165"/>
            <a:ext cx="4666172" cy="31107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04075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446AE54-4E7F-4D53-B04A-51740A8962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62"/>
            <a:ext cx="12192000" cy="1695450"/>
          </a:xfrm>
          <a:prstGeom prst="rect">
            <a:avLst/>
          </a:prstGeom>
        </p:spPr>
      </p:pic>
      <p:sp>
        <p:nvSpPr>
          <p:cNvPr id="5" name="TextBox 4">
            <a:extLst>
              <a:ext uri="{FF2B5EF4-FFF2-40B4-BE49-F238E27FC236}">
                <a16:creationId xmlns:a16="http://schemas.microsoft.com/office/drawing/2014/main" id="{ABBBFA5C-837A-4A57-8AB1-7A95FDE0D976}"/>
              </a:ext>
            </a:extLst>
          </p:cNvPr>
          <p:cNvSpPr txBox="1"/>
          <p:nvPr/>
        </p:nvSpPr>
        <p:spPr>
          <a:xfrm>
            <a:off x="5289021" y="1690688"/>
            <a:ext cx="6902978" cy="3600986"/>
          </a:xfrm>
          <a:prstGeom prst="rect">
            <a:avLst/>
          </a:prstGeom>
          <a:noFill/>
        </p:spPr>
        <p:txBody>
          <a:bodyPr wrap="square">
            <a:spAutoFit/>
          </a:bodyPr>
          <a:lstStyle/>
          <a:p>
            <a:pPr algn="l"/>
            <a:r>
              <a:rPr lang="en-US" sz="2000" b="0" i="0" dirty="0">
                <a:solidFill>
                  <a:srgbClr val="74AA50"/>
                </a:solidFill>
                <a:effectLst/>
                <a:latin typeface="Prompt" panose="00000500000000000000" pitchFamily="2" charset="-34"/>
                <a:cs typeface="Prompt" panose="00000500000000000000" pitchFamily="2" charset="-34"/>
              </a:rPr>
              <a:t>Eavesdropping attacks occur through the interception of network traffic. By eavesdropping, an attacker can obtain passwords, credit card numbers and other confidential information that a user might be sending over the network. Eavesdropping can be passive or active:</a:t>
            </a:r>
          </a:p>
          <a:p>
            <a:pPr algn="l"/>
            <a:endParaRPr lang="en-US" sz="2000" b="1" i="0" dirty="0">
              <a:solidFill>
                <a:srgbClr val="74AA50"/>
              </a:solidFill>
              <a:effectLst/>
              <a:latin typeface="Open sans"/>
            </a:endParaRPr>
          </a:p>
          <a:p>
            <a:pPr algn="l"/>
            <a:r>
              <a:rPr lang="en-US" sz="2400" b="1" i="0" dirty="0">
                <a:solidFill>
                  <a:srgbClr val="002060"/>
                </a:solidFill>
                <a:effectLst/>
                <a:latin typeface="Prompt SemiBold" panose="00000700000000000000" pitchFamily="2" charset="-34"/>
                <a:cs typeface="Prompt SemiBold" panose="00000700000000000000" pitchFamily="2" charset="-34"/>
              </a:rPr>
              <a:t>PASSIVE EAVESDROPPING</a:t>
            </a:r>
            <a:r>
              <a:rPr lang="en-US" sz="2000" b="0" i="0" dirty="0">
                <a:solidFill>
                  <a:srgbClr val="74AA50"/>
                </a:solidFill>
                <a:effectLst/>
                <a:latin typeface="Open sans"/>
              </a:rPr>
              <a:t>— </a:t>
            </a:r>
            <a:r>
              <a:rPr lang="en-US" sz="2000" b="0" i="0" dirty="0">
                <a:solidFill>
                  <a:srgbClr val="74AA50"/>
                </a:solidFill>
                <a:effectLst/>
                <a:latin typeface="Prompt" panose="00000500000000000000" pitchFamily="2" charset="-34"/>
                <a:cs typeface="Prompt" panose="00000500000000000000" pitchFamily="2" charset="-34"/>
              </a:rPr>
              <a:t>A hacker detects the information by listening to the message transmission in the network.</a:t>
            </a:r>
          </a:p>
          <a:p>
            <a:pPr algn="l"/>
            <a:endParaRPr lang="en-US" sz="2000" b="1" i="0" dirty="0">
              <a:solidFill>
                <a:srgbClr val="74AA50"/>
              </a:solidFill>
              <a:effectLst/>
              <a:latin typeface="Open sans"/>
            </a:endParaRPr>
          </a:p>
          <a:p>
            <a:pPr algn="l"/>
            <a:r>
              <a:rPr lang="en-US" sz="2400" b="1" i="0" dirty="0">
                <a:solidFill>
                  <a:srgbClr val="002060"/>
                </a:solidFill>
                <a:effectLst/>
                <a:latin typeface="Prompt SemiBold" panose="00000700000000000000" pitchFamily="2" charset="-34"/>
                <a:cs typeface="Prompt SemiBold" panose="00000700000000000000" pitchFamily="2" charset="-34"/>
              </a:rPr>
              <a:t>ACTIVE EAVESDROPPING</a:t>
            </a:r>
            <a:r>
              <a:rPr lang="en-US" sz="2000" b="0" i="0" dirty="0">
                <a:solidFill>
                  <a:srgbClr val="74AA50"/>
                </a:solidFill>
                <a:effectLst/>
                <a:latin typeface="Open sans"/>
              </a:rPr>
              <a:t>— </a:t>
            </a:r>
            <a:r>
              <a:rPr lang="en-US" sz="2000" b="0" i="0" dirty="0">
                <a:solidFill>
                  <a:srgbClr val="74AA50"/>
                </a:solidFill>
                <a:effectLst/>
                <a:latin typeface="Prompt" panose="00000500000000000000" pitchFamily="2" charset="-34"/>
                <a:cs typeface="Prompt" panose="00000500000000000000" pitchFamily="2" charset="-34"/>
              </a:rPr>
              <a:t>A hacker actively grabs the information by disguising himself as friendly unit and by sending queries to transmitters. This is called probing, scanning or tampering.</a:t>
            </a:r>
          </a:p>
        </p:txBody>
      </p:sp>
      <p:pic>
        <p:nvPicPr>
          <p:cNvPr id="3" name="Picture 2">
            <a:extLst>
              <a:ext uri="{FF2B5EF4-FFF2-40B4-BE49-F238E27FC236}">
                <a16:creationId xmlns:a16="http://schemas.microsoft.com/office/drawing/2014/main" id="{C2EAEA8D-AC90-42FB-9E98-488B7D4FCD66}"/>
              </a:ext>
            </a:extLst>
          </p:cNvPr>
          <p:cNvPicPr>
            <a:picLocks noChangeAspect="1"/>
          </p:cNvPicPr>
          <p:nvPr/>
        </p:nvPicPr>
        <p:blipFill>
          <a:blip r:embed="rId4"/>
          <a:stretch>
            <a:fillRect/>
          </a:stretch>
        </p:blipFill>
        <p:spPr>
          <a:xfrm>
            <a:off x="-108924" y="5450893"/>
            <a:ext cx="12630565" cy="1407107"/>
          </a:xfrm>
          <a:prstGeom prst="rect">
            <a:avLst/>
          </a:prstGeom>
        </p:spPr>
      </p:pic>
      <p:sp>
        <p:nvSpPr>
          <p:cNvPr id="7" name="TextBox 6">
            <a:extLst>
              <a:ext uri="{FF2B5EF4-FFF2-40B4-BE49-F238E27FC236}">
                <a16:creationId xmlns:a16="http://schemas.microsoft.com/office/drawing/2014/main" id="{6E5E451C-33C3-464B-9379-F52681B0DA7B}"/>
              </a:ext>
            </a:extLst>
          </p:cNvPr>
          <p:cNvSpPr txBox="1"/>
          <p:nvPr/>
        </p:nvSpPr>
        <p:spPr>
          <a:xfrm>
            <a:off x="0" y="470276"/>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EAVESDROPPING ATTACK</a:t>
            </a:r>
          </a:p>
          <a:p>
            <a:pPr algn="ctr"/>
            <a:endParaRPr lang="en-US" dirty="0"/>
          </a:p>
        </p:txBody>
      </p:sp>
      <p:pic>
        <p:nvPicPr>
          <p:cNvPr id="13314" name="Picture 2" descr="What Are SSL Stripping Attacks? | Venafi">
            <a:extLst>
              <a:ext uri="{FF2B5EF4-FFF2-40B4-BE49-F238E27FC236}">
                <a16:creationId xmlns:a16="http://schemas.microsoft.com/office/drawing/2014/main" id="{7857F5B6-E08D-48F4-8524-B6919AFA94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411" y="1959508"/>
            <a:ext cx="6089710" cy="28869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45575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D78C27F-221F-48CD-8C72-E3A958665B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62"/>
            <a:ext cx="12192000" cy="1695450"/>
          </a:xfrm>
          <a:prstGeom prst="rect">
            <a:avLst/>
          </a:prstGeom>
        </p:spPr>
      </p:pic>
      <p:sp>
        <p:nvSpPr>
          <p:cNvPr id="5" name="TextBox 4">
            <a:extLst>
              <a:ext uri="{FF2B5EF4-FFF2-40B4-BE49-F238E27FC236}">
                <a16:creationId xmlns:a16="http://schemas.microsoft.com/office/drawing/2014/main" id="{ABBBFA5C-837A-4A57-8AB1-7A95FDE0D976}"/>
              </a:ext>
            </a:extLst>
          </p:cNvPr>
          <p:cNvSpPr txBox="1"/>
          <p:nvPr/>
        </p:nvSpPr>
        <p:spPr>
          <a:xfrm>
            <a:off x="4431305" y="1733260"/>
            <a:ext cx="7558584" cy="1631216"/>
          </a:xfrm>
          <a:prstGeom prst="rect">
            <a:avLst/>
          </a:prstGeom>
          <a:noFill/>
        </p:spPr>
        <p:txBody>
          <a:bodyPr wrap="square">
            <a:spAutoFit/>
          </a:bodyPr>
          <a:lstStyle/>
          <a:p>
            <a:pPr algn="l"/>
            <a:r>
              <a:rPr lang="en-US" sz="2400" b="1" i="0" dirty="0">
                <a:solidFill>
                  <a:srgbClr val="002060"/>
                </a:solidFill>
                <a:effectLst/>
                <a:latin typeface="Prompt SemiBold" panose="00000700000000000000" pitchFamily="2" charset="-34"/>
                <a:cs typeface="Prompt SemiBold" panose="00000700000000000000" pitchFamily="2" charset="-34"/>
              </a:rPr>
              <a:t>DRIVE-BY DOWNLOAD </a:t>
            </a:r>
            <a:r>
              <a:rPr lang="en-US" sz="2000" b="0" i="0" dirty="0">
                <a:solidFill>
                  <a:srgbClr val="74AA50"/>
                </a:solidFill>
                <a:effectLst/>
                <a:latin typeface="Prompt" panose="00000500000000000000" pitchFamily="2" charset="-34"/>
                <a:cs typeface="Prompt" panose="00000500000000000000" pitchFamily="2" charset="-34"/>
              </a:rPr>
              <a:t>attacks are a common method of spreading malware. Hackers look for insecure websites and plant a malicious script into HTTP or PHP code on one of the pages. This script might install malware directly onto the computer of someone who visits the site, or it might  re-direct the victim to a site controlled by the hackers. </a:t>
            </a:r>
          </a:p>
          <a:p>
            <a:pPr algn="l"/>
            <a:endParaRPr lang="en-US" sz="1600" dirty="0">
              <a:solidFill>
                <a:srgbClr val="74AA50"/>
              </a:solidFill>
              <a:latin typeface="Prompt" panose="00000500000000000000" pitchFamily="2" charset="-34"/>
              <a:cs typeface="Prompt" panose="00000500000000000000" pitchFamily="2" charset="-34"/>
            </a:endParaRPr>
          </a:p>
        </p:txBody>
      </p:sp>
      <p:pic>
        <p:nvPicPr>
          <p:cNvPr id="4" name="Picture 3">
            <a:extLst>
              <a:ext uri="{FF2B5EF4-FFF2-40B4-BE49-F238E27FC236}">
                <a16:creationId xmlns:a16="http://schemas.microsoft.com/office/drawing/2014/main" id="{FB3E020F-67DC-497F-8271-59C87AE11111}"/>
              </a:ext>
            </a:extLst>
          </p:cNvPr>
          <p:cNvPicPr>
            <a:picLocks noChangeAspect="1"/>
          </p:cNvPicPr>
          <p:nvPr/>
        </p:nvPicPr>
        <p:blipFill>
          <a:blip r:embed="rId5"/>
          <a:stretch>
            <a:fillRect/>
          </a:stretch>
        </p:blipFill>
        <p:spPr>
          <a:xfrm>
            <a:off x="-108924" y="5450893"/>
            <a:ext cx="12630565" cy="1407107"/>
          </a:xfrm>
          <a:prstGeom prst="rect">
            <a:avLst/>
          </a:prstGeom>
        </p:spPr>
      </p:pic>
      <p:sp>
        <p:nvSpPr>
          <p:cNvPr id="8" name="TextBox 7">
            <a:extLst>
              <a:ext uri="{FF2B5EF4-FFF2-40B4-BE49-F238E27FC236}">
                <a16:creationId xmlns:a16="http://schemas.microsoft.com/office/drawing/2014/main" id="{DB9616A6-A22C-451C-8A3A-FC15364A520E}"/>
              </a:ext>
            </a:extLst>
          </p:cNvPr>
          <p:cNvSpPr txBox="1"/>
          <p:nvPr/>
        </p:nvSpPr>
        <p:spPr>
          <a:xfrm>
            <a:off x="0" y="470276"/>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DRIVE-BY ATTACK</a:t>
            </a:r>
          </a:p>
          <a:p>
            <a:pPr algn="ctr"/>
            <a:endParaRPr lang="en-US" dirty="0"/>
          </a:p>
        </p:txBody>
      </p:sp>
      <p:pic>
        <p:nvPicPr>
          <p:cNvPr id="14340" name="Picture 4" descr="SIC Italia - Malware e phishing">
            <a:extLst>
              <a:ext uri="{FF2B5EF4-FFF2-40B4-BE49-F238E27FC236}">
                <a16:creationId xmlns:a16="http://schemas.microsoft.com/office/drawing/2014/main" id="{0F70A0F1-4108-4B3E-AA35-5A1CEA6B55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909" y="1578272"/>
            <a:ext cx="3447487" cy="34474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74700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BBFA5C-837A-4A57-8AB1-7A95FDE0D976}"/>
              </a:ext>
            </a:extLst>
          </p:cNvPr>
          <p:cNvSpPr txBox="1"/>
          <p:nvPr/>
        </p:nvSpPr>
        <p:spPr>
          <a:xfrm>
            <a:off x="5898577" y="1855326"/>
            <a:ext cx="5894717" cy="2092881"/>
          </a:xfrm>
          <a:prstGeom prst="rect">
            <a:avLst/>
          </a:prstGeom>
          <a:noFill/>
        </p:spPr>
        <p:txBody>
          <a:bodyPr wrap="square">
            <a:spAutoFit/>
          </a:bodyPr>
          <a:lstStyle/>
          <a:p>
            <a:r>
              <a:rPr lang="en-US" sz="2400" b="1" dirty="0">
                <a:solidFill>
                  <a:srgbClr val="002060"/>
                </a:solidFill>
                <a:latin typeface="Prompt" panose="00000500000000000000" pitchFamily="2" charset="-34"/>
                <a:cs typeface="Prompt SemiBold" panose="00000700000000000000"/>
              </a:rPr>
              <a:t>MALWARE</a:t>
            </a:r>
            <a:r>
              <a:rPr lang="en-US" sz="2000" dirty="0">
                <a:solidFill>
                  <a:srgbClr val="002060"/>
                </a:solidFill>
                <a:latin typeface="Prompt" panose="00000500000000000000" pitchFamily="2" charset="-34"/>
                <a:cs typeface="Prompt SemiBold" panose="00000700000000000000"/>
              </a:rPr>
              <a:t> </a:t>
            </a:r>
            <a:r>
              <a:rPr lang="en-US" sz="2000" b="0" i="0" dirty="0">
                <a:solidFill>
                  <a:srgbClr val="74AA50"/>
                </a:solidFill>
                <a:effectLst/>
                <a:latin typeface="Prompt" panose="00000500000000000000" pitchFamily="2" charset="-34"/>
                <a:cs typeface="Prompt" panose="00000500000000000000" pitchFamily="2" charset="-34"/>
              </a:rPr>
              <a:t>is malicious software can be described as unwanted software that is installed in your system without your consent. It can attach itself to legitimate code and propagate; it can lurk in useful applications or replicate itself across the Internet. </a:t>
            </a:r>
          </a:p>
          <a:p>
            <a:pPr algn="l"/>
            <a:endParaRPr lang="en-US" sz="1400" dirty="0">
              <a:solidFill>
                <a:srgbClr val="74AA50"/>
              </a:solidFill>
              <a:latin typeface="Prompt" panose="00000500000000000000" pitchFamily="2" charset="-34"/>
              <a:cs typeface="Prompt" panose="00000500000000000000" pitchFamily="2" charset="-34"/>
            </a:endParaRPr>
          </a:p>
          <a:p>
            <a:pPr algn="l"/>
            <a:endParaRPr lang="en-US" sz="1400" dirty="0">
              <a:solidFill>
                <a:srgbClr val="74AA50"/>
              </a:solidFill>
              <a:latin typeface="Open sans"/>
            </a:endParaRPr>
          </a:p>
          <a:p>
            <a:pPr algn="l"/>
            <a:endParaRPr lang="en-US" b="0" i="0" dirty="0">
              <a:solidFill>
                <a:srgbClr val="54585C"/>
              </a:solidFill>
              <a:effectLst/>
              <a:latin typeface="Open sans"/>
            </a:endParaRPr>
          </a:p>
        </p:txBody>
      </p:sp>
      <p:pic>
        <p:nvPicPr>
          <p:cNvPr id="4" name="Graphic 3">
            <a:extLst>
              <a:ext uri="{FF2B5EF4-FFF2-40B4-BE49-F238E27FC236}">
                <a16:creationId xmlns:a16="http://schemas.microsoft.com/office/drawing/2014/main" id="{56D86C87-7580-4A59-B11C-BAE6770AD1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62"/>
            <a:ext cx="12192000" cy="1695450"/>
          </a:xfrm>
          <a:prstGeom prst="rect">
            <a:avLst/>
          </a:prstGeom>
        </p:spPr>
      </p:pic>
      <p:pic>
        <p:nvPicPr>
          <p:cNvPr id="6" name="Picture 5">
            <a:extLst>
              <a:ext uri="{FF2B5EF4-FFF2-40B4-BE49-F238E27FC236}">
                <a16:creationId xmlns:a16="http://schemas.microsoft.com/office/drawing/2014/main" id="{D7A0F3EE-FEA8-4949-B7FB-3BA02CE21546}"/>
              </a:ext>
            </a:extLst>
          </p:cNvPr>
          <p:cNvPicPr>
            <a:picLocks noChangeAspect="1"/>
          </p:cNvPicPr>
          <p:nvPr/>
        </p:nvPicPr>
        <p:blipFill>
          <a:blip r:embed="rId5"/>
          <a:stretch>
            <a:fillRect/>
          </a:stretch>
        </p:blipFill>
        <p:spPr>
          <a:xfrm>
            <a:off x="-108924" y="5450893"/>
            <a:ext cx="12630565" cy="1407107"/>
          </a:xfrm>
          <a:prstGeom prst="rect">
            <a:avLst/>
          </a:prstGeom>
        </p:spPr>
      </p:pic>
      <p:sp>
        <p:nvSpPr>
          <p:cNvPr id="9" name="TextBox 8">
            <a:extLst>
              <a:ext uri="{FF2B5EF4-FFF2-40B4-BE49-F238E27FC236}">
                <a16:creationId xmlns:a16="http://schemas.microsoft.com/office/drawing/2014/main" id="{6D9A41F3-3FFB-4344-8637-F2C59A7836DE}"/>
              </a:ext>
            </a:extLst>
          </p:cNvPr>
          <p:cNvSpPr txBox="1"/>
          <p:nvPr/>
        </p:nvSpPr>
        <p:spPr>
          <a:xfrm>
            <a:off x="0" y="470276"/>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MALWARE ATTACK</a:t>
            </a:r>
          </a:p>
          <a:p>
            <a:pPr algn="ctr"/>
            <a:endParaRPr lang="en-US" dirty="0"/>
          </a:p>
        </p:txBody>
      </p:sp>
      <p:pic>
        <p:nvPicPr>
          <p:cNvPr id="3" name="Picture 2" descr="How To Remove Stubborn Malware">
            <a:extLst>
              <a:ext uri="{FF2B5EF4-FFF2-40B4-BE49-F238E27FC236}">
                <a16:creationId xmlns:a16="http://schemas.microsoft.com/office/drawing/2014/main" id="{CB2E3A25-2C8B-4905-8FAB-B254089243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83" r="22031"/>
          <a:stretch/>
        </p:blipFill>
        <p:spPr bwMode="auto">
          <a:xfrm>
            <a:off x="761753" y="2058748"/>
            <a:ext cx="4376964" cy="33777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19223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BBFA5C-837A-4A57-8AB1-7A95FDE0D976}"/>
              </a:ext>
            </a:extLst>
          </p:cNvPr>
          <p:cNvSpPr txBox="1"/>
          <p:nvPr/>
        </p:nvSpPr>
        <p:spPr>
          <a:xfrm>
            <a:off x="6206358" y="1764530"/>
            <a:ext cx="5184502" cy="2031325"/>
          </a:xfrm>
          <a:prstGeom prst="rect">
            <a:avLst/>
          </a:prstGeom>
          <a:noFill/>
        </p:spPr>
        <p:txBody>
          <a:bodyPr wrap="square">
            <a:spAutoFit/>
          </a:bodyPr>
          <a:lstStyle/>
          <a:p>
            <a:pPr algn="l"/>
            <a:r>
              <a:rPr lang="en-US" sz="2400" b="1" dirty="0">
                <a:solidFill>
                  <a:srgbClr val="002060"/>
                </a:solidFill>
                <a:latin typeface="Prompt SemiBold" panose="00000700000000000000" pitchFamily="2" charset="-34"/>
                <a:cs typeface="Prompt SemiBold" panose="00000700000000000000" pitchFamily="2" charset="-34"/>
              </a:rPr>
              <a:t>SPEAR PHISHING </a:t>
            </a:r>
            <a:r>
              <a:rPr lang="en-US" sz="2000" dirty="0">
                <a:solidFill>
                  <a:srgbClr val="74AA50"/>
                </a:solidFill>
                <a:latin typeface="Prompt" panose="00000500000000000000" pitchFamily="2" charset="-34"/>
                <a:cs typeface="Prompt" panose="00000500000000000000" pitchFamily="2" charset="-34"/>
              </a:rPr>
              <a:t>is a very targeted type of phishing activity. Attackers take the time to conduct research into targets and create messages that are personal and relevant. Because of this, spear phishing can be very hard to identify and even harder to defend against.  </a:t>
            </a:r>
            <a:endParaRPr lang="en-US" sz="2000" dirty="0">
              <a:solidFill>
                <a:srgbClr val="54585C"/>
              </a:solidFill>
              <a:latin typeface="Open sans"/>
            </a:endParaRPr>
          </a:p>
          <a:p>
            <a:pPr algn="l"/>
            <a:endParaRPr lang="en-US" b="0" i="0" dirty="0">
              <a:solidFill>
                <a:srgbClr val="54585C"/>
              </a:solidFill>
              <a:effectLst/>
              <a:latin typeface="Open sans"/>
            </a:endParaRPr>
          </a:p>
        </p:txBody>
      </p:sp>
      <p:pic>
        <p:nvPicPr>
          <p:cNvPr id="3" name="Graphic 2">
            <a:extLst>
              <a:ext uri="{FF2B5EF4-FFF2-40B4-BE49-F238E27FC236}">
                <a16:creationId xmlns:a16="http://schemas.microsoft.com/office/drawing/2014/main" id="{D04FADAB-EDAD-42FD-9A47-59E8C34A60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62"/>
            <a:ext cx="12192000" cy="1695450"/>
          </a:xfrm>
          <a:prstGeom prst="rect">
            <a:avLst/>
          </a:prstGeom>
        </p:spPr>
      </p:pic>
      <p:pic>
        <p:nvPicPr>
          <p:cNvPr id="4" name="Picture 3">
            <a:extLst>
              <a:ext uri="{FF2B5EF4-FFF2-40B4-BE49-F238E27FC236}">
                <a16:creationId xmlns:a16="http://schemas.microsoft.com/office/drawing/2014/main" id="{F6580FB5-01D7-4A33-8F39-B104FC22B904}"/>
              </a:ext>
            </a:extLst>
          </p:cNvPr>
          <p:cNvPicPr>
            <a:picLocks noChangeAspect="1"/>
          </p:cNvPicPr>
          <p:nvPr/>
        </p:nvPicPr>
        <p:blipFill>
          <a:blip r:embed="rId5"/>
          <a:stretch>
            <a:fillRect/>
          </a:stretch>
        </p:blipFill>
        <p:spPr>
          <a:xfrm>
            <a:off x="-108924" y="5450893"/>
            <a:ext cx="12630565" cy="1407107"/>
          </a:xfrm>
          <a:prstGeom prst="rect">
            <a:avLst/>
          </a:prstGeom>
        </p:spPr>
      </p:pic>
      <p:sp>
        <p:nvSpPr>
          <p:cNvPr id="8" name="TextBox 7">
            <a:extLst>
              <a:ext uri="{FF2B5EF4-FFF2-40B4-BE49-F238E27FC236}">
                <a16:creationId xmlns:a16="http://schemas.microsoft.com/office/drawing/2014/main" id="{BB216641-3A39-4612-B75C-7173603CF9AD}"/>
              </a:ext>
            </a:extLst>
          </p:cNvPr>
          <p:cNvSpPr txBox="1"/>
          <p:nvPr/>
        </p:nvSpPr>
        <p:spPr>
          <a:xfrm>
            <a:off x="0" y="470276"/>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SPEAR PHISHING ATTACK</a:t>
            </a:r>
          </a:p>
          <a:p>
            <a:pPr algn="ctr"/>
            <a:endParaRPr lang="en-US" dirty="0"/>
          </a:p>
        </p:txBody>
      </p:sp>
      <p:pic>
        <p:nvPicPr>
          <p:cNvPr id="17412" name="Picture 4" descr="Be wary of fake WannaCry fixes | CSO Online">
            <a:extLst>
              <a:ext uri="{FF2B5EF4-FFF2-40B4-BE49-F238E27FC236}">
                <a16:creationId xmlns:a16="http://schemas.microsoft.com/office/drawing/2014/main" id="{815979EF-FFCA-47FB-ACA7-07B53CB771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661" y="1889295"/>
            <a:ext cx="4800240" cy="32024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3858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BBFA5C-837A-4A57-8AB1-7A95FDE0D976}"/>
              </a:ext>
            </a:extLst>
          </p:cNvPr>
          <p:cNvSpPr txBox="1"/>
          <p:nvPr/>
        </p:nvSpPr>
        <p:spPr>
          <a:xfrm>
            <a:off x="6786112" y="1512557"/>
            <a:ext cx="4830793" cy="3139321"/>
          </a:xfrm>
          <a:prstGeom prst="rect">
            <a:avLst/>
          </a:prstGeom>
          <a:noFill/>
        </p:spPr>
        <p:txBody>
          <a:bodyPr wrap="square">
            <a:spAutoFit/>
          </a:bodyPr>
          <a:lstStyle/>
          <a:p>
            <a:pPr marL="0" indent="0">
              <a:buClr>
                <a:srgbClr val="233E5E"/>
              </a:buClr>
              <a:buNone/>
            </a:pPr>
            <a:endParaRPr lang="en-US" b="0" i="0" dirty="0">
              <a:solidFill>
                <a:srgbClr val="74AA50"/>
              </a:solidFill>
              <a:effectLst/>
              <a:latin typeface="Prompt" panose="00000500000000000000" pitchFamily="2" charset="-34"/>
              <a:cs typeface="Prompt" panose="00000500000000000000" pitchFamily="2" charset="-34"/>
            </a:endParaRPr>
          </a:p>
          <a:p>
            <a:pPr algn="l"/>
            <a:r>
              <a:rPr lang="en-US" b="1" dirty="0">
                <a:solidFill>
                  <a:srgbClr val="002060"/>
                </a:solidFill>
                <a:latin typeface="Prompt" panose="00000500000000000000" pitchFamily="2" charset="-34"/>
                <a:cs typeface="Prompt" panose="00000500000000000000" pitchFamily="2" charset="-34"/>
              </a:rPr>
              <a:t>PHISHING ATTACK </a:t>
            </a:r>
            <a:r>
              <a:rPr lang="en-US" dirty="0">
                <a:solidFill>
                  <a:srgbClr val="74AA50"/>
                </a:solidFill>
                <a:latin typeface="Prompt" panose="00000500000000000000" pitchFamily="2" charset="-34"/>
                <a:cs typeface="Prompt" panose="00000500000000000000" pitchFamily="2" charset="-34"/>
              </a:rPr>
              <a:t>- is the practice of sending emails that appear to be from trusted sources with the goal of gaining personal information or influencing  users to do something. It combines social engineering and technical trickery. It could involve an attachment to an email that loads malware onto your computer. It could also be a link to an illegitimate website that can trick you into downloading malware or handing over your personal information.</a:t>
            </a:r>
          </a:p>
          <a:p>
            <a:pPr algn="l"/>
            <a:endParaRPr lang="en-US" dirty="0">
              <a:solidFill>
                <a:srgbClr val="54585C"/>
              </a:solidFill>
              <a:latin typeface="Open sans"/>
            </a:endParaRPr>
          </a:p>
          <a:p>
            <a:pPr algn="l"/>
            <a:endParaRPr lang="en-US" dirty="0">
              <a:solidFill>
                <a:srgbClr val="54585C"/>
              </a:solidFill>
              <a:latin typeface="Open sans"/>
            </a:endParaRPr>
          </a:p>
          <a:p>
            <a:pPr algn="l"/>
            <a:endParaRPr lang="en-US" b="0" i="0" dirty="0">
              <a:solidFill>
                <a:srgbClr val="54585C"/>
              </a:solidFill>
              <a:effectLst/>
              <a:latin typeface="Open sans"/>
            </a:endParaRPr>
          </a:p>
        </p:txBody>
      </p:sp>
      <p:pic>
        <p:nvPicPr>
          <p:cNvPr id="3" name="Graphic 2">
            <a:extLst>
              <a:ext uri="{FF2B5EF4-FFF2-40B4-BE49-F238E27FC236}">
                <a16:creationId xmlns:a16="http://schemas.microsoft.com/office/drawing/2014/main" id="{816F5D48-2CD9-4CC3-B097-110B881700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62"/>
            <a:ext cx="12192000" cy="1695450"/>
          </a:xfrm>
          <a:prstGeom prst="rect">
            <a:avLst/>
          </a:prstGeom>
        </p:spPr>
      </p:pic>
      <p:pic>
        <p:nvPicPr>
          <p:cNvPr id="4" name="Picture 3">
            <a:extLst>
              <a:ext uri="{FF2B5EF4-FFF2-40B4-BE49-F238E27FC236}">
                <a16:creationId xmlns:a16="http://schemas.microsoft.com/office/drawing/2014/main" id="{9C1DFA5C-D881-44A0-A091-5877516219BC}"/>
              </a:ext>
            </a:extLst>
          </p:cNvPr>
          <p:cNvPicPr>
            <a:picLocks noChangeAspect="1"/>
          </p:cNvPicPr>
          <p:nvPr/>
        </p:nvPicPr>
        <p:blipFill>
          <a:blip r:embed="rId4"/>
          <a:stretch>
            <a:fillRect/>
          </a:stretch>
        </p:blipFill>
        <p:spPr>
          <a:xfrm>
            <a:off x="-108924" y="5450893"/>
            <a:ext cx="12630565" cy="1407107"/>
          </a:xfrm>
          <a:prstGeom prst="rect">
            <a:avLst/>
          </a:prstGeom>
        </p:spPr>
      </p:pic>
      <p:sp>
        <p:nvSpPr>
          <p:cNvPr id="8" name="TextBox 7">
            <a:extLst>
              <a:ext uri="{FF2B5EF4-FFF2-40B4-BE49-F238E27FC236}">
                <a16:creationId xmlns:a16="http://schemas.microsoft.com/office/drawing/2014/main" id="{A3A4B1FF-1FE8-4E2B-8F25-D6C5E91B88FE}"/>
              </a:ext>
            </a:extLst>
          </p:cNvPr>
          <p:cNvSpPr txBox="1"/>
          <p:nvPr/>
        </p:nvSpPr>
        <p:spPr>
          <a:xfrm>
            <a:off x="0" y="470276"/>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PHISHING ATTACK</a:t>
            </a:r>
          </a:p>
          <a:p>
            <a:pPr algn="ctr"/>
            <a:endParaRPr lang="en-US" dirty="0"/>
          </a:p>
        </p:txBody>
      </p:sp>
      <p:pic>
        <p:nvPicPr>
          <p:cNvPr id="16386" name="Picture 2" descr="Sextortion Scam Spoofed from Hacked Email Accounts | Sextortion Email">
            <a:extLst>
              <a:ext uri="{FF2B5EF4-FFF2-40B4-BE49-F238E27FC236}">
                <a16:creationId xmlns:a16="http://schemas.microsoft.com/office/drawing/2014/main" id="{070CC324-78A4-4D83-BB24-D1BF7ADCE8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330"/>
          <a:stretch/>
        </p:blipFill>
        <p:spPr bwMode="auto">
          <a:xfrm>
            <a:off x="575095" y="1913427"/>
            <a:ext cx="5616016" cy="28339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72359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0C78F0-7579-4F05-B007-0C8A679E934A}"/>
              </a:ext>
            </a:extLst>
          </p:cNvPr>
          <p:cNvPicPr>
            <a:picLocks noChangeAspect="1"/>
          </p:cNvPicPr>
          <p:nvPr/>
        </p:nvPicPr>
        <p:blipFill>
          <a:blip r:embed="rId2"/>
          <a:stretch>
            <a:fillRect/>
          </a:stretch>
        </p:blipFill>
        <p:spPr>
          <a:xfrm>
            <a:off x="-108923" y="5450893"/>
            <a:ext cx="12499044" cy="1407107"/>
          </a:xfrm>
          <a:prstGeom prst="rect">
            <a:avLst/>
          </a:prstGeom>
        </p:spPr>
      </p:pic>
      <p:pic>
        <p:nvPicPr>
          <p:cNvPr id="8" name="Graphic 7">
            <a:extLst>
              <a:ext uri="{FF2B5EF4-FFF2-40B4-BE49-F238E27FC236}">
                <a16:creationId xmlns:a16="http://schemas.microsoft.com/office/drawing/2014/main" id="{C627A8EA-B5BC-4374-B104-196FCE7C72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9951" y="5649500"/>
            <a:ext cx="2430050" cy="504946"/>
          </a:xfrm>
          <a:prstGeom prst="rect">
            <a:avLst/>
          </a:prstGeom>
        </p:spPr>
      </p:pic>
      <p:pic>
        <p:nvPicPr>
          <p:cNvPr id="10" name="Graphic 9">
            <a:extLst>
              <a:ext uri="{FF2B5EF4-FFF2-40B4-BE49-F238E27FC236}">
                <a16:creationId xmlns:a16="http://schemas.microsoft.com/office/drawing/2014/main" id="{C8B57767-C8C7-4246-BDF3-92968EEF9C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50216" y="5711025"/>
            <a:ext cx="1496338" cy="623474"/>
          </a:xfrm>
          <a:prstGeom prst="rect">
            <a:avLst/>
          </a:prstGeom>
        </p:spPr>
      </p:pic>
      <p:sp>
        <p:nvSpPr>
          <p:cNvPr id="9" name="Rectangle 8">
            <a:extLst>
              <a:ext uri="{FF2B5EF4-FFF2-40B4-BE49-F238E27FC236}">
                <a16:creationId xmlns:a16="http://schemas.microsoft.com/office/drawing/2014/main" id="{EFC52A58-A3FF-48EB-89E0-A20EDAA7C7FB}"/>
              </a:ext>
            </a:extLst>
          </p:cNvPr>
          <p:cNvSpPr/>
          <p:nvPr/>
        </p:nvSpPr>
        <p:spPr>
          <a:xfrm>
            <a:off x="-198120" y="-57573"/>
            <a:ext cx="12588240" cy="5604933"/>
          </a:xfrm>
          <a:prstGeom prst="rect">
            <a:avLst/>
          </a:prstGeom>
          <a:solidFill>
            <a:srgbClr val="24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How to Surf web Anonymously? | TECH CRATES">
            <a:extLst>
              <a:ext uri="{FF2B5EF4-FFF2-40B4-BE49-F238E27FC236}">
                <a16:creationId xmlns:a16="http://schemas.microsoft.com/office/drawing/2014/main" id="{69FF07CC-A9BE-4280-9FD7-24F4F83765A4}"/>
              </a:ext>
            </a:extLst>
          </p:cNvPr>
          <p:cNvPicPr>
            <a:picLocks noChangeAspect="1" noChangeArrowheads="1"/>
          </p:cNvPicPr>
          <p:nvPr/>
        </p:nvPicPr>
        <p:blipFill>
          <a:blip r:embed="rId7">
            <a:alphaModFix amt="35000"/>
            <a:extLst>
              <a:ext uri="{28A0092B-C50C-407E-A947-70E740481C1C}">
                <a14:useLocalDpi xmlns:a14="http://schemas.microsoft.com/office/drawing/2010/main" val="0"/>
              </a:ext>
            </a:extLst>
          </a:blip>
          <a:srcRect/>
          <a:stretch>
            <a:fillRect/>
          </a:stretch>
        </p:blipFill>
        <p:spPr bwMode="auto">
          <a:xfrm>
            <a:off x="-198121" y="-64146"/>
            <a:ext cx="12588240" cy="68965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B71BFF-A516-464C-9712-9527F99F31E2}"/>
              </a:ext>
            </a:extLst>
          </p:cNvPr>
          <p:cNvSpPr txBox="1"/>
          <p:nvPr/>
        </p:nvSpPr>
        <p:spPr>
          <a:xfrm>
            <a:off x="198120" y="1624465"/>
            <a:ext cx="12192000" cy="1746632"/>
          </a:xfrm>
          <a:prstGeom prst="rect">
            <a:avLst/>
          </a:prstGeom>
          <a:noFill/>
        </p:spPr>
        <p:txBody>
          <a:bodyPr wrap="square" rtlCol="0">
            <a:spAutoFit/>
          </a:bodyPr>
          <a:lstStyle/>
          <a:p>
            <a:pPr algn="ctr">
              <a:lnSpc>
                <a:spcPts val="4300"/>
              </a:lnSpc>
            </a:pPr>
            <a:r>
              <a:rPr lang="en-US" sz="4500" b="1" spc="-100" dirty="0">
                <a:latin typeface="Prompt SemiBold" panose="00000700000000000000" pitchFamily="2" charset="-34"/>
                <a:cs typeface="Prompt SemiBold" panose="00000700000000000000" pitchFamily="2" charset="-34"/>
              </a:rPr>
              <a:t>HOW TO </a:t>
            </a:r>
            <a:r>
              <a:rPr lang="en-US" sz="4500" b="1" spc="-100">
                <a:latin typeface="Prompt SemiBold" panose="00000700000000000000" pitchFamily="2" charset="-34"/>
                <a:cs typeface="Prompt SemiBold" panose="00000700000000000000" pitchFamily="2" charset="-34"/>
              </a:rPr>
              <a:t>SAFELY USE</a:t>
            </a:r>
          </a:p>
          <a:p>
            <a:pPr algn="ctr">
              <a:lnSpc>
                <a:spcPts val="4300"/>
              </a:lnSpc>
            </a:pPr>
            <a:r>
              <a:rPr lang="en-US" sz="4500" b="1" spc="-100">
                <a:latin typeface="Prompt SemiBold" panose="00000700000000000000" pitchFamily="2" charset="-34"/>
                <a:cs typeface="Prompt SemiBold" panose="00000700000000000000" pitchFamily="2" charset="-34"/>
              </a:rPr>
              <a:t>THE </a:t>
            </a:r>
            <a:r>
              <a:rPr lang="en-US" sz="4500" b="1" spc="-100" dirty="0">
                <a:latin typeface="Prompt SemiBold" panose="00000700000000000000" pitchFamily="2" charset="-34"/>
                <a:cs typeface="Prompt SemiBold" panose="00000700000000000000" pitchFamily="2" charset="-34"/>
              </a:rPr>
              <a:t>INTERNET</a:t>
            </a:r>
          </a:p>
          <a:p>
            <a:pPr algn="ctr">
              <a:lnSpc>
                <a:spcPts val="4300"/>
              </a:lnSpc>
            </a:pPr>
            <a:endParaRPr lang="en-US" sz="4500" b="1" spc="-100" dirty="0">
              <a:solidFill>
                <a:schemeClr val="accent4">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158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414348" y="2225868"/>
            <a:ext cx="5485800" cy="2599174"/>
          </a:xfrm>
        </p:spPr>
        <p:txBody>
          <a:bodyPr anchor="t" anchorCtr="0">
            <a:noAutofit/>
          </a:bodyPr>
          <a:lstStyle/>
          <a:p>
            <a:pPr marL="0" indent="0">
              <a:buClr>
                <a:srgbClr val="233E5E"/>
              </a:buClr>
              <a:buNone/>
            </a:pPr>
            <a:r>
              <a:rPr lang="en-US" sz="2400" dirty="0">
                <a:solidFill>
                  <a:srgbClr val="74AA50"/>
                </a:solidFill>
                <a:latin typeface="Prompt" panose="00000500000000000000" pitchFamily="2" charset="-34"/>
                <a:cs typeface="Prompt" panose="00000500000000000000" pitchFamily="2" charset="-34"/>
              </a:rPr>
              <a:t>Look for ‘HTTPS’ in the web address you’re viewing.</a:t>
            </a:r>
          </a:p>
          <a:p>
            <a:pPr marL="0" indent="0">
              <a:buClr>
                <a:srgbClr val="233E5E"/>
              </a:buClr>
              <a:buNone/>
            </a:pPr>
            <a:r>
              <a:rPr lang="en-US" sz="2400" dirty="0">
                <a:solidFill>
                  <a:srgbClr val="74AA50"/>
                </a:solidFill>
                <a:latin typeface="Prompt" panose="00000500000000000000" pitchFamily="2" charset="-34"/>
                <a:cs typeface="Prompt" panose="00000500000000000000" pitchFamily="2" charset="-34"/>
              </a:rPr>
              <a:t>Secure websites will have a padlock icon in the browser’s address bar that can be clicked on for more information regarding that security of that site</a:t>
            </a:r>
            <a:r>
              <a:rPr lang="en-US" sz="2400" dirty="0">
                <a:solidFill>
                  <a:schemeClr val="bg1"/>
                </a:solidFill>
                <a:latin typeface="Prompt" panose="00000500000000000000" pitchFamily="2" charset="-34"/>
                <a:cs typeface="Prompt" panose="00000500000000000000" pitchFamily="2" charset="-34"/>
              </a:rPr>
              <a:t>.  </a:t>
            </a:r>
          </a:p>
          <a:p>
            <a:pPr marL="0" indent="0">
              <a:buClr>
                <a:srgbClr val="233E5E"/>
              </a:buClr>
              <a:buNone/>
            </a:pPr>
            <a:endParaRPr lang="en-US" sz="2400" dirty="0"/>
          </a:p>
        </p:txBody>
      </p:sp>
      <p:pic>
        <p:nvPicPr>
          <p:cNvPr id="3" name="Picture 2">
            <a:extLst>
              <a:ext uri="{FF2B5EF4-FFF2-40B4-BE49-F238E27FC236}">
                <a16:creationId xmlns:a16="http://schemas.microsoft.com/office/drawing/2014/main" id="{14A3BC3F-746A-7049-93D4-AD2459E1C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734" y="1417428"/>
            <a:ext cx="4380081" cy="2932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Content Placeholder 2">
            <a:extLst>
              <a:ext uri="{FF2B5EF4-FFF2-40B4-BE49-F238E27FC236}">
                <a16:creationId xmlns:a16="http://schemas.microsoft.com/office/drawing/2014/main" id="{0455584C-6420-BD4B-9D30-CFE17F652A4B}"/>
              </a:ext>
            </a:extLst>
          </p:cNvPr>
          <p:cNvSpPr txBox="1">
            <a:spLocks/>
          </p:cNvSpPr>
          <p:nvPr/>
        </p:nvSpPr>
        <p:spPr>
          <a:xfrm>
            <a:off x="7306722" y="4652354"/>
            <a:ext cx="3934283" cy="1186552"/>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Clr>
                <a:srgbClr val="233E5E"/>
              </a:buClr>
              <a:buFont typeface="Wingdings 3" panose="05040102010807070707" pitchFamily="18" charset="2"/>
              <a:buNone/>
            </a:pPr>
            <a:r>
              <a:rPr lang="en-US" b="1" i="1" dirty="0">
                <a:solidFill>
                  <a:srgbClr val="74AA50"/>
                </a:solidFill>
              </a:rPr>
              <a:t>Look for this symbol to ensure that you’re on a secure site.</a:t>
            </a:r>
            <a:endParaRPr lang="en-US" i="1" dirty="0"/>
          </a:p>
        </p:txBody>
      </p:sp>
      <p:pic>
        <p:nvPicPr>
          <p:cNvPr id="5" name="Graphic 4">
            <a:extLst>
              <a:ext uri="{FF2B5EF4-FFF2-40B4-BE49-F238E27FC236}">
                <a16:creationId xmlns:a16="http://schemas.microsoft.com/office/drawing/2014/main" id="{85C5DACE-26B3-425C-A256-83176311C0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762"/>
            <a:ext cx="12192000" cy="1695450"/>
          </a:xfrm>
          <a:prstGeom prst="rect">
            <a:avLst/>
          </a:prstGeom>
        </p:spPr>
      </p:pic>
      <p:pic>
        <p:nvPicPr>
          <p:cNvPr id="6" name="Picture 5">
            <a:extLst>
              <a:ext uri="{FF2B5EF4-FFF2-40B4-BE49-F238E27FC236}">
                <a16:creationId xmlns:a16="http://schemas.microsoft.com/office/drawing/2014/main" id="{F9EAE332-58A8-4272-B30C-F7FF5060FA93}"/>
              </a:ext>
            </a:extLst>
          </p:cNvPr>
          <p:cNvPicPr>
            <a:picLocks noChangeAspect="1"/>
          </p:cNvPicPr>
          <p:nvPr/>
        </p:nvPicPr>
        <p:blipFill>
          <a:blip r:embed="rId6"/>
          <a:stretch>
            <a:fillRect/>
          </a:stretch>
        </p:blipFill>
        <p:spPr>
          <a:xfrm>
            <a:off x="-108924" y="5450893"/>
            <a:ext cx="12630565" cy="1407107"/>
          </a:xfrm>
          <a:prstGeom prst="rect">
            <a:avLst/>
          </a:prstGeom>
        </p:spPr>
      </p:pic>
      <p:sp>
        <p:nvSpPr>
          <p:cNvPr id="2" name="TextBox 1">
            <a:extLst>
              <a:ext uri="{FF2B5EF4-FFF2-40B4-BE49-F238E27FC236}">
                <a16:creationId xmlns:a16="http://schemas.microsoft.com/office/drawing/2014/main" id="{1EF73822-064E-4FFE-A0B0-6F58A5D1609C}"/>
              </a:ext>
            </a:extLst>
          </p:cNvPr>
          <p:cNvSpPr txBox="1"/>
          <p:nvPr/>
        </p:nvSpPr>
        <p:spPr>
          <a:xfrm>
            <a:off x="0" y="437072"/>
            <a:ext cx="12192000" cy="984885"/>
          </a:xfrm>
          <a:prstGeom prst="rect">
            <a:avLst/>
          </a:prstGeom>
          <a:noFill/>
        </p:spPr>
        <p:txBody>
          <a:bodyPr wrap="square" rtlCol="0">
            <a:spAutoFit/>
          </a:bodyPr>
          <a:lstStyle/>
          <a:p>
            <a:pPr algn="ctr"/>
            <a:r>
              <a:rPr lang="en-US" sz="4000" b="1" dirty="0">
                <a:solidFill>
                  <a:srgbClr val="182740"/>
                </a:solidFill>
                <a:latin typeface="Prompt SemiBold" panose="00000700000000000000" pitchFamily="2" charset="-34"/>
                <a:cs typeface="Prompt SemiBold" panose="00000700000000000000" pitchFamily="2" charset="-34"/>
              </a:rPr>
              <a:t>HTTPS keeps your information secure!</a:t>
            </a:r>
          </a:p>
          <a:p>
            <a:pPr algn="ctr"/>
            <a:endParaRPr lang="en-US" dirty="0"/>
          </a:p>
        </p:txBody>
      </p:sp>
    </p:spTree>
    <p:extLst>
      <p:ext uri="{BB962C8B-B14F-4D97-AF65-F5344CB8AC3E}">
        <p14:creationId xmlns:p14="http://schemas.microsoft.com/office/powerpoint/2010/main" val="3291696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391252-3CA4-43EC-B058-1F0C7B7D3B9C}"/>
              </a:ext>
            </a:extLst>
          </p:cNvPr>
          <p:cNvPicPr>
            <a:picLocks noChangeAspect="1"/>
          </p:cNvPicPr>
          <p:nvPr/>
        </p:nvPicPr>
        <p:blipFill>
          <a:blip r:embed="rId3"/>
          <a:stretch>
            <a:fillRect/>
          </a:stretch>
        </p:blipFill>
        <p:spPr>
          <a:xfrm>
            <a:off x="-166255" y="-1"/>
            <a:ext cx="12510655" cy="1394769"/>
          </a:xfrm>
          <a:prstGeom prst="rect">
            <a:avLst/>
          </a:prstGeom>
        </p:spPr>
      </p:pic>
      <p:pic>
        <p:nvPicPr>
          <p:cNvPr id="4" name="Picture 3">
            <a:extLst>
              <a:ext uri="{FF2B5EF4-FFF2-40B4-BE49-F238E27FC236}">
                <a16:creationId xmlns:a16="http://schemas.microsoft.com/office/drawing/2014/main" id="{D00A770D-274D-4D7F-A4E4-F1DE4DA6A692}"/>
              </a:ext>
            </a:extLst>
          </p:cNvPr>
          <p:cNvPicPr>
            <a:picLocks noChangeAspect="1"/>
          </p:cNvPicPr>
          <p:nvPr/>
        </p:nvPicPr>
        <p:blipFill>
          <a:blip r:embed="rId4"/>
          <a:stretch>
            <a:fillRect/>
          </a:stretch>
        </p:blipFill>
        <p:spPr>
          <a:xfrm>
            <a:off x="0" y="560286"/>
            <a:ext cx="6523285" cy="6297714"/>
          </a:xfrm>
          <a:prstGeom prst="rect">
            <a:avLst/>
          </a:prstGeom>
        </p:spPr>
      </p:pic>
      <p:sp>
        <p:nvSpPr>
          <p:cNvPr id="6" name="TextBox 5">
            <a:extLst>
              <a:ext uri="{FF2B5EF4-FFF2-40B4-BE49-F238E27FC236}">
                <a16:creationId xmlns:a16="http://schemas.microsoft.com/office/drawing/2014/main" id="{43BD8503-8D61-4051-AD81-9ACB2EC82D9A}"/>
              </a:ext>
            </a:extLst>
          </p:cNvPr>
          <p:cNvSpPr txBox="1"/>
          <p:nvPr/>
        </p:nvSpPr>
        <p:spPr>
          <a:xfrm>
            <a:off x="6156386" y="1314007"/>
            <a:ext cx="567495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70AD47"/>
                </a:solidFill>
                <a:effectLst/>
                <a:uLnTx/>
                <a:uFillTx/>
                <a:latin typeface="Prompt Black" panose="00000A00000000000000" pitchFamily="2" charset="-34"/>
                <a:ea typeface="+mn-ea"/>
                <a:cs typeface="Prompt Black" panose="00000A00000000000000" pitchFamily="2" charset="-34"/>
              </a:rPr>
              <a:t>TODAY’S PRESENTER:</a:t>
            </a:r>
          </a:p>
        </p:txBody>
      </p:sp>
      <p:sp>
        <p:nvSpPr>
          <p:cNvPr id="7" name="Rectangle 6">
            <a:extLst>
              <a:ext uri="{FF2B5EF4-FFF2-40B4-BE49-F238E27FC236}">
                <a16:creationId xmlns:a16="http://schemas.microsoft.com/office/drawing/2014/main" id="{70326E20-8DF4-4EC1-890F-08EE6B15DE82}"/>
              </a:ext>
            </a:extLst>
          </p:cNvPr>
          <p:cNvSpPr>
            <a:spLocks noChangeArrowheads="1"/>
          </p:cNvSpPr>
          <p:nvPr/>
        </p:nvSpPr>
        <p:spPr bwMode="auto">
          <a:xfrm>
            <a:off x="7145961" y="2820172"/>
            <a:ext cx="3935693" cy="201593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1F3864"/>
                </a:solidFill>
                <a:effectLst/>
                <a:uLnTx/>
                <a:uFillTx/>
                <a:latin typeface="Prompt" panose="00000500000000000000" pitchFamily="2" charset="-34"/>
                <a:ea typeface="+mn-ea"/>
                <a:cs typeface="Prompt" panose="00000500000000000000" pitchFamily="2" charset="-34"/>
              </a:rPr>
              <a:t>Chris Montgomery</a:t>
            </a:r>
            <a:endParaRPr kumimoji="0" lang="en-US" altLang="en-US" sz="3200" b="0" i="0" u="none" strike="noStrike" kern="0" cap="none" spc="0" normalizeH="0" baseline="0" noProof="0" dirty="0">
              <a:ln>
                <a:noFill/>
              </a:ln>
              <a:solidFill>
                <a:prstClr val="black"/>
              </a:solidFill>
              <a:effectLst/>
              <a:uLnTx/>
              <a:uFillTx/>
              <a:latin typeface="Prompt" panose="00000500000000000000" pitchFamily="2" charset="-34"/>
              <a:ea typeface="+mn-ea"/>
              <a:cs typeface="Prompt" panose="00000500000000000000" pitchFamily="2" charset="-34"/>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0" cap="none" spc="0" normalizeH="0" baseline="0" noProof="0" dirty="0">
                <a:ln>
                  <a:noFill/>
                </a:ln>
                <a:solidFill>
                  <a:srgbClr val="70AD47"/>
                </a:solidFill>
                <a:effectLst/>
                <a:uLnTx/>
                <a:uFillTx/>
                <a:latin typeface="Prompt" panose="00000500000000000000" pitchFamily="2" charset="-34"/>
                <a:ea typeface="+mn-ea"/>
                <a:cs typeface="Prompt" panose="00000500000000000000" pitchFamily="2" charset="-34"/>
              </a:rPr>
              <a:t>Director of Sales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00" b="0" i="0" u="none" strike="noStrike" kern="0" cap="none" spc="0" normalizeH="0" baseline="0" noProof="0" dirty="0">
              <a:ln>
                <a:noFill/>
              </a:ln>
              <a:solidFill>
                <a:prstClr val="black"/>
              </a:solidFill>
              <a:effectLst/>
              <a:uLnTx/>
              <a:uFillTx/>
              <a:latin typeface="Prompt" panose="00000500000000000000" pitchFamily="2" charset="-34"/>
              <a:ea typeface="+mn-ea"/>
              <a:cs typeface="Prompt" panose="00000500000000000000" pitchFamily="2" charset="-34"/>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0" cap="none" spc="0" normalizeH="0" baseline="0" noProof="0" dirty="0">
              <a:ln>
                <a:noFill/>
              </a:ln>
              <a:solidFill>
                <a:srgbClr val="1F3864"/>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0" cap="none" spc="0" normalizeH="0" baseline="0" noProof="0" dirty="0">
              <a:ln>
                <a:noFill/>
              </a:ln>
              <a:solidFill>
                <a:srgbClr val="1F3864"/>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0" cap="none" spc="0" normalizeH="0" baseline="0" noProof="0" dirty="0">
              <a:ln>
                <a:noFill/>
              </a:ln>
              <a:solidFill>
                <a:srgbClr val="1F3864"/>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0" cap="none" spc="0" normalizeH="0" baseline="0" noProof="0" dirty="0">
              <a:ln>
                <a:noFill/>
              </a:ln>
              <a:solidFill>
                <a:srgbClr val="1F3864"/>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0" cap="none" spc="0" normalizeH="0" baseline="0" noProof="0" dirty="0">
              <a:ln>
                <a:noFill/>
              </a:ln>
              <a:solidFill>
                <a:srgbClr val="1F3864"/>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1" i="0" u="none" strike="noStrike" kern="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 </a:t>
            </a:r>
            <a:r>
              <a:rPr kumimoji="0" lang="en-US" alt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000" b="1" i="0" u="none" strike="noStrike" kern="0" cap="none" spc="0" normalizeH="0" baseline="0" noProof="0" dirty="0">
                <a:ln>
                  <a:noFill/>
                </a:ln>
                <a:solidFill>
                  <a:srgbClr val="222222"/>
                </a:solidFill>
                <a:effectLst/>
                <a:uLnTx/>
                <a:uFillTx/>
                <a:latin typeface="Arial" panose="020B0604020202020204" pitchFamily="34" charset="0"/>
                <a:ea typeface="+mn-ea"/>
                <a:cs typeface="Arial" panose="020B0604020202020204" pitchFamily="34" charset="0"/>
              </a:rPr>
              <a:t> </a:t>
            </a:r>
            <a:r>
              <a:rPr kumimoji="0" lang="en-US" alt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altLang="en-US" sz="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Graphic 7">
            <a:extLst>
              <a:ext uri="{FF2B5EF4-FFF2-40B4-BE49-F238E27FC236}">
                <a16:creationId xmlns:a16="http://schemas.microsoft.com/office/drawing/2014/main" id="{BB939C77-266F-4962-B15E-59DB8F7C6F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2926" y="3930710"/>
            <a:ext cx="2312615" cy="480544"/>
          </a:xfrm>
          <a:prstGeom prst="rect">
            <a:avLst/>
          </a:prstGeom>
        </p:spPr>
      </p:pic>
    </p:spTree>
    <p:extLst>
      <p:ext uri="{BB962C8B-B14F-4D97-AF65-F5344CB8AC3E}">
        <p14:creationId xmlns:p14="http://schemas.microsoft.com/office/powerpoint/2010/main" val="1462329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AE32C41-3FBF-4F8A-9B28-033865D014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62"/>
            <a:ext cx="12192000" cy="1695450"/>
          </a:xfrm>
          <a:prstGeom prst="rect">
            <a:avLst/>
          </a:prstGeom>
        </p:spPr>
      </p:pic>
      <p:pic>
        <p:nvPicPr>
          <p:cNvPr id="6" name="Picture 5">
            <a:extLst>
              <a:ext uri="{FF2B5EF4-FFF2-40B4-BE49-F238E27FC236}">
                <a16:creationId xmlns:a16="http://schemas.microsoft.com/office/drawing/2014/main" id="{3AFBBA23-5F59-4967-93D1-7BE456EC4C6D}"/>
              </a:ext>
            </a:extLst>
          </p:cNvPr>
          <p:cNvPicPr>
            <a:picLocks noChangeAspect="1"/>
          </p:cNvPicPr>
          <p:nvPr/>
        </p:nvPicPr>
        <p:blipFill>
          <a:blip r:embed="rId5"/>
          <a:stretch>
            <a:fillRect/>
          </a:stretch>
        </p:blipFill>
        <p:spPr>
          <a:xfrm>
            <a:off x="-108924" y="5450893"/>
            <a:ext cx="12630565" cy="1407107"/>
          </a:xfrm>
          <a:prstGeom prst="rect">
            <a:avLst/>
          </a:prstGeom>
        </p:spPr>
      </p:pic>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5756694" y="1809071"/>
            <a:ext cx="6189860" cy="4213691"/>
          </a:xfrm>
        </p:spPr>
        <p:txBody>
          <a:bodyPr anchor="t" anchorCtr="0">
            <a:noAutofit/>
          </a:bodyPr>
          <a:lstStyle/>
          <a:p>
            <a:pPr marL="0" indent="0">
              <a:buClr>
                <a:srgbClr val="233E5E"/>
              </a:buClr>
              <a:buNone/>
            </a:pPr>
            <a:r>
              <a:rPr lang="en-US" sz="2400" dirty="0">
                <a:solidFill>
                  <a:srgbClr val="74AA50"/>
                </a:solidFill>
                <a:latin typeface="Prompt" panose="00000500000000000000" pitchFamily="2" charset="-34"/>
                <a:cs typeface="Prompt" panose="00000500000000000000" pitchFamily="2" charset="-34"/>
              </a:rPr>
              <a:t>Some advertisements encountered online are nefarious and can be used to compromise your security.</a:t>
            </a:r>
          </a:p>
          <a:p>
            <a:pPr marL="0" indent="0">
              <a:buClr>
                <a:srgbClr val="233E5E"/>
              </a:buClr>
              <a:buNone/>
            </a:pPr>
            <a:r>
              <a:rPr lang="en-US" sz="2400" dirty="0">
                <a:solidFill>
                  <a:srgbClr val="74AA50"/>
                </a:solidFill>
                <a:latin typeface="Prompt" panose="00000500000000000000" pitchFamily="2" charset="-34"/>
                <a:cs typeface="Prompt" panose="00000500000000000000" pitchFamily="2" charset="-34"/>
              </a:rPr>
              <a:t>Consider installing an add-on or extension to block web advertising such as </a:t>
            </a:r>
            <a:r>
              <a:rPr lang="en-US" sz="2400" dirty="0" err="1">
                <a:solidFill>
                  <a:srgbClr val="74AA50"/>
                </a:solidFill>
                <a:latin typeface="Prompt" panose="00000500000000000000" pitchFamily="2" charset="-34"/>
                <a:cs typeface="Prompt" panose="00000500000000000000" pitchFamily="2" charset="-34"/>
              </a:rPr>
              <a:t>uBlock</a:t>
            </a:r>
            <a:r>
              <a:rPr lang="en-US" sz="2400" dirty="0">
                <a:solidFill>
                  <a:srgbClr val="74AA50"/>
                </a:solidFill>
                <a:latin typeface="Prompt" panose="00000500000000000000" pitchFamily="2" charset="-34"/>
                <a:cs typeface="Prompt" panose="00000500000000000000" pitchFamily="2" charset="-34"/>
              </a:rPr>
              <a:t> Origin or </a:t>
            </a:r>
            <a:r>
              <a:rPr lang="en-US" sz="2400" dirty="0" err="1">
                <a:solidFill>
                  <a:srgbClr val="74AA50"/>
                </a:solidFill>
                <a:latin typeface="Prompt" panose="00000500000000000000" pitchFamily="2" charset="-34"/>
                <a:cs typeface="Prompt" panose="00000500000000000000" pitchFamily="2" charset="-34"/>
              </a:rPr>
              <a:t>Adblock</a:t>
            </a:r>
            <a:r>
              <a:rPr lang="en-US" sz="2400" dirty="0">
                <a:solidFill>
                  <a:srgbClr val="74AA50"/>
                </a:solidFill>
                <a:latin typeface="Prompt" panose="00000500000000000000" pitchFamily="2" charset="-34"/>
                <a:cs typeface="Prompt" panose="00000500000000000000" pitchFamily="2" charset="-34"/>
              </a:rPr>
              <a:t> Plus.</a:t>
            </a:r>
          </a:p>
        </p:txBody>
      </p:sp>
      <p:pic>
        <p:nvPicPr>
          <p:cNvPr id="3" name="Picture 2">
            <a:extLst>
              <a:ext uri="{FF2B5EF4-FFF2-40B4-BE49-F238E27FC236}">
                <a16:creationId xmlns:a16="http://schemas.microsoft.com/office/drawing/2014/main" id="{0DBB917C-056D-413F-B796-D3A309963C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6347" y="4500544"/>
            <a:ext cx="2444319" cy="891158"/>
          </a:xfrm>
          <a:prstGeom prst="rect">
            <a:avLst/>
          </a:prstGeom>
        </p:spPr>
      </p:pic>
      <p:sp>
        <p:nvSpPr>
          <p:cNvPr id="11" name="TextBox 10">
            <a:extLst>
              <a:ext uri="{FF2B5EF4-FFF2-40B4-BE49-F238E27FC236}">
                <a16:creationId xmlns:a16="http://schemas.microsoft.com/office/drawing/2014/main" id="{E616FF6F-CCE9-42DD-8182-B7265BA13797}"/>
              </a:ext>
            </a:extLst>
          </p:cNvPr>
          <p:cNvSpPr txBox="1"/>
          <p:nvPr/>
        </p:nvSpPr>
        <p:spPr>
          <a:xfrm>
            <a:off x="0" y="582692"/>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BROWSER ADS</a:t>
            </a:r>
          </a:p>
          <a:p>
            <a:pPr algn="ctr"/>
            <a:endParaRPr lang="en-US" dirty="0"/>
          </a:p>
        </p:txBody>
      </p:sp>
      <p:pic>
        <p:nvPicPr>
          <p:cNvPr id="24580" name="Picture 4" descr="Remove Ads By Browser Extension (Removal Guide) - Aug 2016 update">
            <a:extLst>
              <a:ext uri="{FF2B5EF4-FFF2-40B4-BE49-F238E27FC236}">
                <a16:creationId xmlns:a16="http://schemas.microsoft.com/office/drawing/2014/main" id="{C7E37A8E-427D-445C-B29A-A940EE34D6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914" y="1941342"/>
            <a:ext cx="4742118" cy="26914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89180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6550173" y="2095758"/>
            <a:ext cx="5641827" cy="3615267"/>
          </a:xfrm>
        </p:spPr>
        <p:txBody>
          <a:bodyPr anchor="t" anchorCtr="0">
            <a:noAutofit/>
          </a:bodyPr>
          <a:lstStyle/>
          <a:p>
            <a:pPr marL="0" indent="0">
              <a:buClr>
                <a:srgbClr val="233E5E"/>
              </a:buClr>
              <a:buNone/>
            </a:pPr>
            <a:r>
              <a:rPr lang="en-US" sz="2400" dirty="0">
                <a:solidFill>
                  <a:srgbClr val="74AA50"/>
                </a:solidFill>
                <a:latin typeface="Prompt" panose="00000500000000000000" pitchFamily="2" charset="-34"/>
                <a:cs typeface="Prompt" panose="00000500000000000000" pitchFamily="2" charset="-34"/>
              </a:rPr>
              <a:t>When you use the same password across many sites it makes it easy for criminals to hack all of your accounts. Use more complex and varied passwords for sites with personal information such as banking sites.</a:t>
            </a:r>
          </a:p>
        </p:txBody>
      </p:sp>
      <p:pic>
        <p:nvPicPr>
          <p:cNvPr id="4" name="Picture 3">
            <a:extLst>
              <a:ext uri="{FF2B5EF4-FFF2-40B4-BE49-F238E27FC236}">
                <a16:creationId xmlns:a16="http://schemas.microsoft.com/office/drawing/2014/main" id="{57E0256B-0E73-FB45-A691-106018047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293" y="1806809"/>
            <a:ext cx="4697065" cy="313294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Graphic 4">
            <a:extLst>
              <a:ext uri="{FF2B5EF4-FFF2-40B4-BE49-F238E27FC236}">
                <a16:creationId xmlns:a16="http://schemas.microsoft.com/office/drawing/2014/main" id="{EC22AFAB-C826-42EE-BBD5-9E3538FEF1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62"/>
            <a:ext cx="12192000" cy="1695450"/>
          </a:xfrm>
          <a:prstGeom prst="rect">
            <a:avLst/>
          </a:prstGeom>
        </p:spPr>
      </p:pic>
      <p:pic>
        <p:nvPicPr>
          <p:cNvPr id="6" name="Picture 5">
            <a:extLst>
              <a:ext uri="{FF2B5EF4-FFF2-40B4-BE49-F238E27FC236}">
                <a16:creationId xmlns:a16="http://schemas.microsoft.com/office/drawing/2014/main" id="{2935BE9E-A65F-4198-AE13-0CF70B24583C}"/>
              </a:ext>
            </a:extLst>
          </p:cNvPr>
          <p:cNvPicPr>
            <a:picLocks noChangeAspect="1"/>
          </p:cNvPicPr>
          <p:nvPr/>
        </p:nvPicPr>
        <p:blipFill>
          <a:blip r:embed="rId5"/>
          <a:stretch>
            <a:fillRect/>
          </a:stretch>
        </p:blipFill>
        <p:spPr>
          <a:xfrm>
            <a:off x="-108924" y="5450893"/>
            <a:ext cx="12630565" cy="1407107"/>
          </a:xfrm>
          <a:prstGeom prst="rect">
            <a:avLst/>
          </a:prstGeom>
        </p:spPr>
      </p:pic>
      <p:sp>
        <p:nvSpPr>
          <p:cNvPr id="10" name="TextBox 9">
            <a:extLst>
              <a:ext uri="{FF2B5EF4-FFF2-40B4-BE49-F238E27FC236}">
                <a16:creationId xmlns:a16="http://schemas.microsoft.com/office/drawing/2014/main" id="{E1478F0C-B323-4B26-BE07-4AF3058A2004}"/>
              </a:ext>
            </a:extLst>
          </p:cNvPr>
          <p:cNvSpPr txBox="1"/>
          <p:nvPr/>
        </p:nvSpPr>
        <p:spPr>
          <a:xfrm>
            <a:off x="0" y="582692"/>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VARY PASSWORDS</a:t>
            </a:r>
          </a:p>
          <a:p>
            <a:pPr algn="ctr"/>
            <a:endParaRPr lang="en-US" dirty="0"/>
          </a:p>
        </p:txBody>
      </p:sp>
    </p:spTree>
    <p:extLst>
      <p:ext uri="{BB962C8B-B14F-4D97-AF65-F5344CB8AC3E}">
        <p14:creationId xmlns:p14="http://schemas.microsoft.com/office/powerpoint/2010/main" val="764298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459720" y="2897599"/>
            <a:ext cx="11065171" cy="3960401"/>
          </a:xfrm>
        </p:spPr>
        <p:txBody>
          <a:bodyPr anchor="t" anchorCtr="0">
            <a:noAutofit/>
          </a:bodyPr>
          <a:lstStyle/>
          <a:p>
            <a:pPr marL="0" indent="0">
              <a:buClr>
                <a:srgbClr val="233E5E"/>
              </a:buClr>
              <a:buNone/>
            </a:pPr>
            <a:r>
              <a:rPr lang="en-US" sz="2400" b="1" i="1" dirty="0">
                <a:solidFill>
                  <a:srgbClr val="233E5E"/>
                </a:solidFill>
              </a:rPr>
              <a:t>Tr0ub4dor&amp;3 </a:t>
            </a:r>
            <a:r>
              <a:rPr lang="en-US" sz="2400" dirty="0">
                <a:solidFill>
                  <a:srgbClr val="233E5E"/>
                </a:solidFill>
              </a:rPr>
              <a:t>could take just (3) three days                                                                       to crack, according to verified security                                                                         researchers, while </a:t>
            </a:r>
            <a:r>
              <a:rPr lang="en-US" sz="2400" b="1" i="1" dirty="0" err="1">
                <a:solidFill>
                  <a:srgbClr val="233E5E"/>
                </a:solidFill>
              </a:rPr>
              <a:t>CorrectHorseBatteryStaple</a:t>
            </a:r>
            <a:r>
              <a:rPr lang="en-US" sz="2400" dirty="0">
                <a:solidFill>
                  <a:srgbClr val="233E5E"/>
                </a:solidFill>
              </a:rPr>
              <a:t>                                                              could take 550 years to crack</a:t>
            </a:r>
            <a:r>
              <a:rPr lang="en-US" sz="2400" dirty="0">
                <a:solidFill>
                  <a:schemeClr val="accent4">
                    <a:lumMod val="60000"/>
                    <a:lumOff val="40000"/>
                  </a:schemeClr>
                </a:solidFill>
              </a:rPr>
              <a:t>*</a:t>
            </a:r>
          </a:p>
          <a:p>
            <a:pPr marL="0" indent="0">
              <a:buClr>
                <a:srgbClr val="233E5E"/>
              </a:buClr>
              <a:buNone/>
            </a:pPr>
            <a:endParaRPr lang="en-US" sz="2400" dirty="0">
              <a:solidFill>
                <a:schemeClr val="accent4">
                  <a:lumMod val="60000"/>
                  <a:lumOff val="40000"/>
                </a:schemeClr>
              </a:solidFill>
            </a:endParaRPr>
          </a:p>
        </p:txBody>
      </p:sp>
      <p:pic>
        <p:nvPicPr>
          <p:cNvPr id="4" name="Picture 3">
            <a:extLst>
              <a:ext uri="{FF2B5EF4-FFF2-40B4-BE49-F238E27FC236}">
                <a16:creationId xmlns:a16="http://schemas.microsoft.com/office/drawing/2014/main" id="{57E0256B-0E73-FB45-A691-106018047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491" y="2435208"/>
            <a:ext cx="3910641" cy="26083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ontent Placeholder 2">
            <a:extLst>
              <a:ext uri="{FF2B5EF4-FFF2-40B4-BE49-F238E27FC236}">
                <a16:creationId xmlns:a16="http://schemas.microsoft.com/office/drawing/2014/main" id="{773CFFF6-3179-3E4A-AAE8-94972288409B}"/>
              </a:ext>
            </a:extLst>
          </p:cNvPr>
          <p:cNvSpPr txBox="1">
            <a:spLocks/>
          </p:cNvSpPr>
          <p:nvPr/>
        </p:nvSpPr>
        <p:spPr>
          <a:xfrm>
            <a:off x="1127241" y="6285670"/>
            <a:ext cx="5938577" cy="475350"/>
          </a:xfrm>
          <a:prstGeom prst="rect">
            <a:avLst/>
          </a:prstGeom>
        </p:spPr>
        <p:txBody>
          <a:bodyPr vert="horz" lIns="91440" tIns="45720" rIns="91440" bIns="45720" rtlCol="0" anchor="t" anchorCtr="0">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Clr>
                <a:srgbClr val="233E5E"/>
              </a:buClr>
              <a:buNone/>
            </a:pPr>
            <a:r>
              <a:rPr lang="en-US" sz="1000" b="1" dirty="0">
                <a:solidFill>
                  <a:srgbClr val="74AA50"/>
                </a:solidFill>
              </a:rPr>
              <a:t>*</a:t>
            </a:r>
            <a:r>
              <a:rPr lang="en-US" sz="1000" b="1" dirty="0" err="1">
                <a:solidFill>
                  <a:schemeClr val="bg1">
                    <a:lumMod val="85000"/>
                    <a:lumOff val="15000"/>
                  </a:schemeClr>
                </a:solidFill>
              </a:rPr>
              <a:t>Nbcnews.com</a:t>
            </a:r>
            <a:r>
              <a:rPr lang="en-US" sz="1000" b="1" dirty="0">
                <a:solidFill>
                  <a:schemeClr val="bg1">
                    <a:lumMod val="85000"/>
                    <a:lumOff val="15000"/>
                  </a:schemeClr>
                </a:solidFill>
              </a:rPr>
              <a:t> article excerpt </a:t>
            </a:r>
          </a:p>
          <a:p>
            <a:pPr marL="0" indent="0">
              <a:buClr>
                <a:srgbClr val="233E5E"/>
              </a:buClr>
              <a:buNone/>
            </a:pPr>
            <a:endParaRPr lang="en-US" sz="1000" b="1" dirty="0">
              <a:solidFill>
                <a:schemeClr val="bg1">
                  <a:lumMod val="85000"/>
                  <a:lumOff val="15000"/>
                </a:schemeClr>
              </a:solidFill>
            </a:endParaRPr>
          </a:p>
        </p:txBody>
      </p:sp>
      <p:pic>
        <p:nvPicPr>
          <p:cNvPr id="6" name="Graphic 5">
            <a:extLst>
              <a:ext uri="{FF2B5EF4-FFF2-40B4-BE49-F238E27FC236}">
                <a16:creationId xmlns:a16="http://schemas.microsoft.com/office/drawing/2014/main" id="{72FD3E24-2870-4977-B710-C973D0D111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4762"/>
            <a:ext cx="12192000" cy="1695450"/>
          </a:xfrm>
          <a:prstGeom prst="rect">
            <a:avLst/>
          </a:prstGeom>
        </p:spPr>
      </p:pic>
      <p:pic>
        <p:nvPicPr>
          <p:cNvPr id="8" name="Picture 7">
            <a:extLst>
              <a:ext uri="{FF2B5EF4-FFF2-40B4-BE49-F238E27FC236}">
                <a16:creationId xmlns:a16="http://schemas.microsoft.com/office/drawing/2014/main" id="{5F53A5D5-8332-4BEF-B7A1-66781A9AB320}"/>
              </a:ext>
            </a:extLst>
          </p:cNvPr>
          <p:cNvPicPr>
            <a:picLocks noChangeAspect="1"/>
          </p:cNvPicPr>
          <p:nvPr/>
        </p:nvPicPr>
        <p:blipFill>
          <a:blip r:embed="rId6"/>
          <a:stretch>
            <a:fillRect/>
          </a:stretch>
        </p:blipFill>
        <p:spPr>
          <a:xfrm>
            <a:off x="-108924" y="5450893"/>
            <a:ext cx="12630565" cy="1407107"/>
          </a:xfrm>
          <a:prstGeom prst="rect">
            <a:avLst/>
          </a:prstGeom>
        </p:spPr>
      </p:pic>
      <p:sp>
        <p:nvSpPr>
          <p:cNvPr id="11" name="TextBox 10">
            <a:extLst>
              <a:ext uri="{FF2B5EF4-FFF2-40B4-BE49-F238E27FC236}">
                <a16:creationId xmlns:a16="http://schemas.microsoft.com/office/drawing/2014/main" id="{3D7664AD-9465-4184-8291-0F2D7920A698}"/>
              </a:ext>
            </a:extLst>
          </p:cNvPr>
          <p:cNvSpPr txBox="1"/>
          <p:nvPr/>
        </p:nvSpPr>
        <p:spPr>
          <a:xfrm>
            <a:off x="1" y="288965"/>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BE CREATIVE WITH PASSWORDS</a:t>
            </a:r>
          </a:p>
          <a:p>
            <a:pPr algn="ctr"/>
            <a:endParaRPr lang="en-US" dirty="0"/>
          </a:p>
        </p:txBody>
      </p:sp>
    </p:spTree>
    <p:extLst>
      <p:ext uri="{BB962C8B-B14F-4D97-AF65-F5344CB8AC3E}">
        <p14:creationId xmlns:p14="http://schemas.microsoft.com/office/powerpoint/2010/main" val="326058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5901057" y="2089349"/>
            <a:ext cx="5618083" cy="584866"/>
          </a:xfrm>
        </p:spPr>
        <p:txBody>
          <a:bodyPr anchor="t" anchorCtr="0">
            <a:noAutofit/>
          </a:bodyPr>
          <a:lstStyle/>
          <a:p>
            <a:pPr marL="0" indent="0">
              <a:buClr>
                <a:srgbClr val="233E5E"/>
              </a:buClr>
              <a:buNone/>
            </a:pPr>
            <a:r>
              <a:rPr lang="en-US" dirty="0">
                <a:solidFill>
                  <a:srgbClr val="233E5E"/>
                </a:solidFill>
                <a:latin typeface="Prompt" panose="00000500000000000000" pitchFamily="2" charset="-34"/>
                <a:cs typeface="Prompt" panose="00000500000000000000" pitchFamily="2" charset="-34"/>
              </a:rPr>
              <a:t>If needed, use a third-party application like LastPass to help you remember passwords.</a:t>
            </a:r>
          </a:p>
          <a:p>
            <a:pPr marL="0" indent="0">
              <a:buClr>
                <a:srgbClr val="233E5E"/>
              </a:buClr>
              <a:buNone/>
            </a:pPr>
            <a:endParaRPr lang="en-US" dirty="0">
              <a:solidFill>
                <a:srgbClr val="233E5E"/>
              </a:solidFill>
              <a:latin typeface="Prompt" panose="00000500000000000000" pitchFamily="2" charset="-34"/>
              <a:cs typeface="Prompt" panose="00000500000000000000" pitchFamily="2" charset="-34"/>
            </a:endParaRPr>
          </a:p>
          <a:p>
            <a:pPr marL="0" indent="0">
              <a:buClr>
                <a:srgbClr val="233E5E"/>
              </a:buClr>
              <a:buNone/>
            </a:pPr>
            <a:r>
              <a:rPr lang="en-US" dirty="0">
                <a:solidFill>
                  <a:srgbClr val="233E5E"/>
                </a:solidFill>
                <a:latin typeface="Prompt" panose="00000500000000000000" pitchFamily="2" charset="-34"/>
                <a:cs typeface="Prompt" panose="00000500000000000000" pitchFamily="2" charset="-34"/>
              </a:rPr>
              <a:t>AutoFill / Auto Complete / Remember Me – these can all cache your private data locally on your computer which can make it accessible to anyone that uses that computer. </a:t>
            </a:r>
          </a:p>
        </p:txBody>
      </p:sp>
      <p:pic>
        <p:nvPicPr>
          <p:cNvPr id="5" name="Graphic 4">
            <a:extLst>
              <a:ext uri="{FF2B5EF4-FFF2-40B4-BE49-F238E27FC236}">
                <a16:creationId xmlns:a16="http://schemas.microsoft.com/office/drawing/2014/main" id="{42793CD5-B9DF-4DE8-93FC-4AD3FA28F0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62"/>
            <a:ext cx="12192000" cy="1695450"/>
          </a:xfrm>
          <a:prstGeom prst="rect">
            <a:avLst/>
          </a:prstGeom>
        </p:spPr>
      </p:pic>
      <p:pic>
        <p:nvPicPr>
          <p:cNvPr id="6" name="Picture 5">
            <a:extLst>
              <a:ext uri="{FF2B5EF4-FFF2-40B4-BE49-F238E27FC236}">
                <a16:creationId xmlns:a16="http://schemas.microsoft.com/office/drawing/2014/main" id="{18CA1257-7037-4FD7-827E-59230CB01DF5}"/>
              </a:ext>
            </a:extLst>
          </p:cNvPr>
          <p:cNvPicPr>
            <a:picLocks noChangeAspect="1"/>
          </p:cNvPicPr>
          <p:nvPr/>
        </p:nvPicPr>
        <p:blipFill>
          <a:blip r:embed="rId5"/>
          <a:stretch>
            <a:fillRect/>
          </a:stretch>
        </p:blipFill>
        <p:spPr>
          <a:xfrm>
            <a:off x="-108924" y="5450893"/>
            <a:ext cx="12630565" cy="1407107"/>
          </a:xfrm>
          <a:prstGeom prst="rect">
            <a:avLst/>
          </a:prstGeom>
        </p:spPr>
      </p:pic>
      <p:sp>
        <p:nvSpPr>
          <p:cNvPr id="10" name="TextBox 9">
            <a:extLst>
              <a:ext uri="{FF2B5EF4-FFF2-40B4-BE49-F238E27FC236}">
                <a16:creationId xmlns:a16="http://schemas.microsoft.com/office/drawing/2014/main" id="{303BA7CA-F103-4F7E-A076-6ACF24470F35}"/>
              </a:ext>
            </a:extLst>
          </p:cNvPr>
          <p:cNvSpPr txBox="1"/>
          <p:nvPr/>
        </p:nvSpPr>
        <p:spPr>
          <a:xfrm>
            <a:off x="1" y="380471"/>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DON’T USE AUTOFILL</a:t>
            </a:r>
          </a:p>
          <a:p>
            <a:pPr algn="ctr"/>
            <a:endParaRPr lang="en-US" dirty="0"/>
          </a:p>
        </p:txBody>
      </p:sp>
      <p:pic>
        <p:nvPicPr>
          <p:cNvPr id="26626" name="Picture 2" descr="How to change Google Chrome Autofill settings on Windows and Android">
            <a:extLst>
              <a:ext uri="{FF2B5EF4-FFF2-40B4-BE49-F238E27FC236}">
                <a16:creationId xmlns:a16="http://schemas.microsoft.com/office/drawing/2014/main" id="{A1100AA4-1EF6-44C2-AFB4-C4FF30A5D5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377" y="1690688"/>
            <a:ext cx="4566249" cy="3257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13039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BE69522-72EB-4F76-860C-50273E6AB5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06" y="-4762"/>
            <a:ext cx="12192000" cy="1695450"/>
          </a:xfrm>
          <a:prstGeom prst="rect">
            <a:avLst/>
          </a:prstGeom>
        </p:spPr>
      </p:pic>
      <p:sp>
        <p:nvSpPr>
          <p:cNvPr id="10" name="TextBox 9">
            <a:extLst>
              <a:ext uri="{FF2B5EF4-FFF2-40B4-BE49-F238E27FC236}">
                <a16:creationId xmlns:a16="http://schemas.microsoft.com/office/drawing/2014/main" id="{DE842D2E-FF56-4BC2-A3F4-60E27F1CF475}"/>
              </a:ext>
            </a:extLst>
          </p:cNvPr>
          <p:cNvSpPr txBox="1"/>
          <p:nvPr/>
        </p:nvSpPr>
        <p:spPr>
          <a:xfrm>
            <a:off x="34507" y="380471"/>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DON’T CLICK IT</a:t>
            </a:r>
          </a:p>
          <a:p>
            <a:pPr algn="ctr"/>
            <a:endParaRPr lang="en-US" dirty="0"/>
          </a:p>
        </p:txBody>
      </p:sp>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364097" y="2072218"/>
            <a:ext cx="5929339" cy="4289968"/>
          </a:xfrm>
        </p:spPr>
        <p:txBody>
          <a:bodyPr anchor="t" anchorCtr="0">
            <a:noAutofit/>
          </a:bodyPr>
          <a:lstStyle/>
          <a:p>
            <a:pPr marL="0" indent="0">
              <a:buClr>
                <a:srgbClr val="233E5E"/>
              </a:buClr>
              <a:buNone/>
            </a:pPr>
            <a:r>
              <a:rPr lang="en-US" dirty="0">
                <a:solidFill>
                  <a:srgbClr val="233E5E"/>
                </a:solidFill>
                <a:latin typeface="Prompt" panose="00000500000000000000" pitchFamily="2" charset="-34"/>
                <a:cs typeface="Prompt" panose="00000500000000000000" pitchFamily="2" charset="-34"/>
              </a:rPr>
              <a:t>Ignore pop ups that claim your computer is infected. Rogue scanners are a category of scam software sometimes referred to as “scareware”. Rogue scanners masquerade as antivirus, antispyware, or other security software, claiming the user's system is infected in order to trick them into paying for a full version. Avoiding infection is easy - don't fall for the bogus claims.</a:t>
            </a:r>
          </a:p>
          <a:p>
            <a:pPr marL="0" indent="0">
              <a:buClr>
                <a:srgbClr val="233E5E"/>
              </a:buClr>
              <a:buNone/>
            </a:pPr>
            <a:endParaRPr lang="en-US" sz="2400" dirty="0"/>
          </a:p>
          <a:p>
            <a:pPr marL="0" indent="0">
              <a:buClr>
                <a:srgbClr val="233E5E"/>
              </a:buClr>
              <a:buNone/>
            </a:pPr>
            <a:endParaRPr lang="en-US" sz="2400" dirty="0"/>
          </a:p>
        </p:txBody>
      </p:sp>
      <p:pic>
        <p:nvPicPr>
          <p:cNvPr id="6" name="Picture 5">
            <a:extLst>
              <a:ext uri="{FF2B5EF4-FFF2-40B4-BE49-F238E27FC236}">
                <a16:creationId xmlns:a16="http://schemas.microsoft.com/office/drawing/2014/main" id="{B1A37500-2555-483C-B656-07F7677F6822}"/>
              </a:ext>
            </a:extLst>
          </p:cNvPr>
          <p:cNvPicPr>
            <a:picLocks noChangeAspect="1"/>
          </p:cNvPicPr>
          <p:nvPr/>
        </p:nvPicPr>
        <p:blipFill>
          <a:blip r:embed="rId4"/>
          <a:stretch>
            <a:fillRect/>
          </a:stretch>
        </p:blipFill>
        <p:spPr>
          <a:xfrm>
            <a:off x="-74418" y="5450893"/>
            <a:ext cx="12630565" cy="1407107"/>
          </a:xfrm>
          <a:prstGeom prst="rect">
            <a:avLst/>
          </a:prstGeom>
        </p:spPr>
      </p:pic>
      <p:pic>
        <p:nvPicPr>
          <p:cNvPr id="29698" name="Picture 2" descr="What can you do if your computer is infected by ransomware?">
            <a:extLst>
              <a:ext uri="{FF2B5EF4-FFF2-40B4-BE49-F238E27FC236}">
                <a16:creationId xmlns:a16="http://schemas.microsoft.com/office/drawing/2014/main" id="{787D5A03-4FCE-4571-A0D8-7DC665875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2543" y="1801717"/>
            <a:ext cx="5435360" cy="307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68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515105" y="2311941"/>
            <a:ext cx="5929339" cy="4289968"/>
          </a:xfrm>
        </p:spPr>
        <p:txBody>
          <a:bodyPr anchor="t" anchorCtr="0">
            <a:noAutofit/>
          </a:bodyPr>
          <a:lstStyle/>
          <a:p>
            <a:pPr marL="0" indent="0">
              <a:buClr>
                <a:srgbClr val="233E5E"/>
              </a:buClr>
              <a:buNone/>
            </a:pPr>
            <a:r>
              <a:rPr lang="en-US" dirty="0">
                <a:solidFill>
                  <a:srgbClr val="233E5E"/>
                </a:solidFill>
                <a:latin typeface="Prompt" panose="00000500000000000000" pitchFamily="2" charset="-34"/>
                <a:cs typeface="Prompt" panose="00000500000000000000" pitchFamily="2" charset="-34"/>
              </a:rPr>
              <a:t>Beware of windows or pages that prompt you to click a link to run software. Malicious web sites can create prompts that look like messages from your browser or computer. If you see a pop-up you think is risky, go to the company's web site for scans and downloads.</a:t>
            </a:r>
          </a:p>
          <a:p>
            <a:pPr marL="0" indent="0">
              <a:buClr>
                <a:srgbClr val="233E5E"/>
              </a:buClr>
              <a:buNone/>
            </a:pPr>
            <a:endParaRPr lang="en-US" dirty="0"/>
          </a:p>
          <a:p>
            <a:pPr marL="0" indent="0">
              <a:buClr>
                <a:srgbClr val="233E5E"/>
              </a:buClr>
              <a:buNone/>
            </a:pPr>
            <a:endParaRPr lang="en-US" sz="2400" dirty="0"/>
          </a:p>
          <a:p>
            <a:pPr marL="0" indent="0">
              <a:buClr>
                <a:srgbClr val="233E5E"/>
              </a:buClr>
              <a:buNone/>
            </a:pPr>
            <a:endParaRPr lang="en-US" sz="2400" dirty="0"/>
          </a:p>
        </p:txBody>
      </p:sp>
      <p:pic>
        <p:nvPicPr>
          <p:cNvPr id="8" name="Graphic 7">
            <a:extLst>
              <a:ext uri="{FF2B5EF4-FFF2-40B4-BE49-F238E27FC236}">
                <a16:creationId xmlns:a16="http://schemas.microsoft.com/office/drawing/2014/main" id="{AF9CA371-F6A8-4934-A187-2FC08E2E65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06" y="-4762"/>
            <a:ext cx="12192000" cy="1695450"/>
          </a:xfrm>
          <a:prstGeom prst="rect">
            <a:avLst/>
          </a:prstGeom>
        </p:spPr>
      </p:pic>
      <p:sp>
        <p:nvSpPr>
          <p:cNvPr id="9" name="TextBox 8">
            <a:extLst>
              <a:ext uri="{FF2B5EF4-FFF2-40B4-BE49-F238E27FC236}">
                <a16:creationId xmlns:a16="http://schemas.microsoft.com/office/drawing/2014/main" id="{54679DB7-35C8-48A5-B4BB-4D0E67E7BC45}"/>
              </a:ext>
            </a:extLst>
          </p:cNvPr>
          <p:cNvSpPr txBox="1"/>
          <p:nvPr/>
        </p:nvSpPr>
        <p:spPr>
          <a:xfrm>
            <a:off x="34507" y="380471"/>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DON’T RUN IT</a:t>
            </a:r>
          </a:p>
          <a:p>
            <a:pPr algn="ctr"/>
            <a:endParaRPr lang="en-US" dirty="0"/>
          </a:p>
        </p:txBody>
      </p:sp>
      <p:pic>
        <p:nvPicPr>
          <p:cNvPr id="10" name="Picture 9">
            <a:extLst>
              <a:ext uri="{FF2B5EF4-FFF2-40B4-BE49-F238E27FC236}">
                <a16:creationId xmlns:a16="http://schemas.microsoft.com/office/drawing/2014/main" id="{375977AD-46F2-4756-BFB3-549A7CE3117E}"/>
              </a:ext>
            </a:extLst>
          </p:cNvPr>
          <p:cNvPicPr>
            <a:picLocks noChangeAspect="1"/>
          </p:cNvPicPr>
          <p:nvPr/>
        </p:nvPicPr>
        <p:blipFill>
          <a:blip r:embed="rId4"/>
          <a:stretch>
            <a:fillRect/>
          </a:stretch>
        </p:blipFill>
        <p:spPr>
          <a:xfrm>
            <a:off x="-74418" y="5450893"/>
            <a:ext cx="12630565" cy="1407107"/>
          </a:xfrm>
          <a:prstGeom prst="rect">
            <a:avLst/>
          </a:prstGeom>
        </p:spPr>
      </p:pic>
      <p:pic>
        <p:nvPicPr>
          <p:cNvPr id="4" name="Picture 3">
            <a:extLst>
              <a:ext uri="{FF2B5EF4-FFF2-40B4-BE49-F238E27FC236}">
                <a16:creationId xmlns:a16="http://schemas.microsoft.com/office/drawing/2014/main" id="{57E0256B-0E73-FB45-A691-106018047DB9}"/>
              </a:ext>
            </a:extLst>
          </p:cNvPr>
          <p:cNvPicPr>
            <a:picLocks noChangeAspect="1"/>
          </p:cNvPicPr>
          <p:nvPr/>
        </p:nvPicPr>
        <p:blipFill rotWithShape="1">
          <a:blip r:embed="rId5">
            <a:extLst>
              <a:ext uri="{28A0092B-C50C-407E-A947-70E740481C1C}">
                <a14:useLocalDpi xmlns:a14="http://schemas.microsoft.com/office/drawing/2010/main" val="0"/>
              </a:ext>
            </a:extLst>
          </a:blip>
          <a:srcRect l="15694" t="14476" r="12461" b="6320"/>
          <a:stretch/>
        </p:blipFill>
        <p:spPr>
          <a:xfrm>
            <a:off x="8787442" y="1873700"/>
            <a:ext cx="2969967" cy="2470021"/>
          </a:xfrm>
          <a:prstGeom prst="rect">
            <a:avLst/>
          </a:prstGeom>
          <a:ln>
            <a:solidFill>
              <a:schemeClr val="tx1"/>
            </a:solidFill>
          </a:ln>
          <a:effectLst>
            <a:outerShdw blurRad="673100" dist="50800" dir="5400000" sx="99000" sy="99000" algn="ctr" rotWithShape="0">
              <a:srgbClr val="000000">
                <a:alpha val="22000"/>
              </a:srgbClr>
            </a:outerShdw>
          </a:effectLst>
        </p:spPr>
      </p:pic>
      <p:pic>
        <p:nvPicPr>
          <p:cNvPr id="5" name="Picture 2">
            <a:extLst>
              <a:ext uri="{FF2B5EF4-FFF2-40B4-BE49-F238E27FC236}">
                <a16:creationId xmlns:a16="http://schemas.microsoft.com/office/drawing/2014/main" id="{4A985D87-0E01-0D46-9F12-27C76631C6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6489" y="4189047"/>
            <a:ext cx="2760687" cy="1162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ED71967D-3E98-A84C-9F6D-D901A31695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8413" y="2540490"/>
            <a:ext cx="2817294" cy="1648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977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503873" y="1842647"/>
            <a:ext cx="5310331" cy="4289968"/>
          </a:xfrm>
        </p:spPr>
        <p:txBody>
          <a:bodyPr anchor="t" anchorCtr="0">
            <a:noAutofit/>
          </a:bodyPr>
          <a:lstStyle/>
          <a:p>
            <a:pPr>
              <a:buClr>
                <a:srgbClr val="233E5E"/>
              </a:buClr>
              <a:buFont typeface="Arial" panose="020B0604020202020204" pitchFamily="34" charset="0"/>
              <a:buChar char="•"/>
            </a:pPr>
            <a:r>
              <a:rPr lang="en-US" sz="1600" b="1" i="1" dirty="0">
                <a:solidFill>
                  <a:srgbClr val="233E5E"/>
                </a:solidFill>
                <a:latin typeface="Prompt" panose="00000500000000000000" pitchFamily="2" charset="-34"/>
                <a:cs typeface="Prompt" panose="00000500000000000000" pitchFamily="2" charset="-34"/>
              </a:rPr>
              <a:t>When you use a search engine be very careful of the result you click on. </a:t>
            </a:r>
            <a:r>
              <a:rPr lang="en-US" sz="1600" dirty="0">
                <a:solidFill>
                  <a:srgbClr val="233E5E"/>
                </a:solidFill>
                <a:latin typeface="Prompt" panose="00000500000000000000" pitchFamily="2" charset="-34"/>
                <a:cs typeface="Prompt" panose="00000500000000000000" pitchFamily="2" charset="-34"/>
              </a:rPr>
              <a:t>Hackers use legitimate looking topics to trick you into clicking. Scrutinize the URL to ensure you are going to a legitimate web site.</a:t>
            </a:r>
          </a:p>
          <a:p>
            <a:pPr>
              <a:buClr>
                <a:srgbClr val="233E5E"/>
              </a:buClr>
              <a:buFont typeface="Arial" panose="020B0604020202020204" pitchFamily="34" charset="0"/>
              <a:buChar char="•"/>
            </a:pPr>
            <a:r>
              <a:rPr lang="en-US" sz="1600" b="1" i="1" dirty="0">
                <a:solidFill>
                  <a:srgbClr val="233E5E"/>
                </a:solidFill>
                <a:latin typeface="Prompt" panose="00000500000000000000" pitchFamily="2" charset="-34"/>
                <a:cs typeface="Prompt" panose="00000500000000000000" pitchFamily="2" charset="-34"/>
              </a:rPr>
              <a:t>Watch for shortened URLs, and numbers, hyphens or special characters in a URL. </a:t>
            </a:r>
            <a:r>
              <a:rPr lang="en-US" sz="1600" dirty="0">
                <a:solidFill>
                  <a:srgbClr val="233E5E"/>
                </a:solidFill>
                <a:latin typeface="Prompt" panose="00000500000000000000" pitchFamily="2" charset="-34"/>
                <a:cs typeface="Prompt" panose="00000500000000000000" pitchFamily="2" charset="-34"/>
              </a:rPr>
              <a:t>Scammers manipulate URLs to trick users. Be wary of URL's posted in Facebook and sent via email. Use a search engine to identify the actual URL.</a:t>
            </a:r>
          </a:p>
          <a:p>
            <a:pPr marL="0" indent="0">
              <a:buClr>
                <a:srgbClr val="233E5E"/>
              </a:buClr>
              <a:buNone/>
            </a:pPr>
            <a:endParaRPr lang="en-US" dirty="0"/>
          </a:p>
          <a:p>
            <a:pPr marL="0" indent="0">
              <a:buClr>
                <a:srgbClr val="233E5E"/>
              </a:buClr>
              <a:buNone/>
            </a:pPr>
            <a:endParaRPr lang="en-US" dirty="0"/>
          </a:p>
          <a:p>
            <a:pPr marL="0" indent="0">
              <a:buClr>
                <a:srgbClr val="233E5E"/>
              </a:buClr>
              <a:buNone/>
            </a:pPr>
            <a:endParaRPr lang="en-US" sz="2400" dirty="0"/>
          </a:p>
        </p:txBody>
      </p:sp>
      <p:pic>
        <p:nvPicPr>
          <p:cNvPr id="8" name="Picture 7">
            <a:extLst>
              <a:ext uri="{FF2B5EF4-FFF2-40B4-BE49-F238E27FC236}">
                <a16:creationId xmlns:a16="http://schemas.microsoft.com/office/drawing/2014/main" id="{038E43BA-AE2A-1745-98A1-8B03BD8A3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5837" y="2819919"/>
            <a:ext cx="3228617" cy="2630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raphic 4">
            <a:extLst>
              <a:ext uri="{FF2B5EF4-FFF2-40B4-BE49-F238E27FC236}">
                <a16:creationId xmlns:a16="http://schemas.microsoft.com/office/drawing/2014/main" id="{82220C8E-CF72-4E6F-8F6A-7E9E830AFA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06" y="-4762"/>
            <a:ext cx="12192000" cy="1695450"/>
          </a:xfrm>
          <a:prstGeom prst="rect">
            <a:avLst/>
          </a:prstGeom>
        </p:spPr>
      </p:pic>
      <p:sp>
        <p:nvSpPr>
          <p:cNvPr id="6" name="TextBox 5">
            <a:extLst>
              <a:ext uri="{FF2B5EF4-FFF2-40B4-BE49-F238E27FC236}">
                <a16:creationId xmlns:a16="http://schemas.microsoft.com/office/drawing/2014/main" id="{408B74A2-53B3-45BA-A40E-188C9FA649F4}"/>
              </a:ext>
            </a:extLst>
          </p:cNvPr>
          <p:cNvSpPr txBox="1"/>
          <p:nvPr/>
        </p:nvSpPr>
        <p:spPr>
          <a:xfrm>
            <a:off x="34507" y="380471"/>
            <a:ext cx="12191999" cy="1107996"/>
          </a:xfrm>
          <a:prstGeom prst="rect">
            <a:avLst/>
          </a:prstGeom>
          <a:noFill/>
        </p:spPr>
        <p:txBody>
          <a:bodyPr wrap="square" rtlCol="0">
            <a:spAutoFit/>
          </a:bodyPr>
          <a:lstStyle/>
          <a:p>
            <a:pPr algn="ctr"/>
            <a:r>
              <a:rPr lang="en-US" sz="4800" b="1" dirty="0">
                <a:solidFill>
                  <a:srgbClr val="182740"/>
                </a:solidFill>
                <a:latin typeface="Prompt SemiBold" panose="00000700000000000000" pitchFamily="2" charset="-34"/>
                <a:cs typeface="Prompt SemiBold" panose="00000700000000000000" pitchFamily="2" charset="-34"/>
              </a:rPr>
              <a:t>OTHER TIPS</a:t>
            </a:r>
          </a:p>
          <a:p>
            <a:pPr algn="ctr"/>
            <a:endParaRPr lang="en-US" dirty="0"/>
          </a:p>
        </p:txBody>
      </p:sp>
      <p:pic>
        <p:nvPicPr>
          <p:cNvPr id="9" name="Picture 8">
            <a:extLst>
              <a:ext uri="{FF2B5EF4-FFF2-40B4-BE49-F238E27FC236}">
                <a16:creationId xmlns:a16="http://schemas.microsoft.com/office/drawing/2014/main" id="{1F2DE65C-7199-4720-AFBB-5E9B3A1FF1AB}"/>
              </a:ext>
            </a:extLst>
          </p:cNvPr>
          <p:cNvPicPr>
            <a:picLocks noChangeAspect="1"/>
          </p:cNvPicPr>
          <p:nvPr/>
        </p:nvPicPr>
        <p:blipFill>
          <a:blip r:embed="rId5"/>
          <a:stretch>
            <a:fillRect/>
          </a:stretch>
        </p:blipFill>
        <p:spPr>
          <a:xfrm>
            <a:off x="-74418" y="5450893"/>
            <a:ext cx="12630565" cy="1407107"/>
          </a:xfrm>
          <a:prstGeom prst="rect">
            <a:avLst/>
          </a:prstGeom>
        </p:spPr>
      </p:pic>
      <p:pic>
        <p:nvPicPr>
          <p:cNvPr id="4" name="Picture 3">
            <a:extLst>
              <a:ext uri="{FF2B5EF4-FFF2-40B4-BE49-F238E27FC236}">
                <a16:creationId xmlns:a16="http://schemas.microsoft.com/office/drawing/2014/main" id="{57E0256B-0E73-FB45-A691-106018047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6554" y="1373620"/>
            <a:ext cx="3490094" cy="249204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43543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0C78F0-7579-4F05-B007-0C8A679E934A}"/>
              </a:ext>
            </a:extLst>
          </p:cNvPr>
          <p:cNvPicPr>
            <a:picLocks noChangeAspect="1"/>
          </p:cNvPicPr>
          <p:nvPr/>
        </p:nvPicPr>
        <p:blipFill>
          <a:blip r:embed="rId2"/>
          <a:stretch>
            <a:fillRect/>
          </a:stretch>
        </p:blipFill>
        <p:spPr>
          <a:xfrm>
            <a:off x="-108923" y="5450893"/>
            <a:ext cx="12499044" cy="1407107"/>
          </a:xfrm>
          <a:prstGeom prst="rect">
            <a:avLst/>
          </a:prstGeom>
        </p:spPr>
      </p:pic>
      <p:pic>
        <p:nvPicPr>
          <p:cNvPr id="8" name="Graphic 7">
            <a:extLst>
              <a:ext uri="{FF2B5EF4-FFF2-40B4-BE49-F238E27FC236}">
                <a16:creationId xmlns:a16="http://schemas.microsoft.com/office/drawing/2014/main" id="{C627A8EA-B5BC-4374-B104-196FCE7C72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9951" y="5649500"/>
            <a:ext cx="2430050" cy="504946"/>
          </a:xfrm>
          <a:prstGeom prst="rect">
            <a:avLst/>
          </a:prstGeom>
        </p:spPr>
      </p:pic>
      <p:pic>
        <p:nvPicPr>
          <p:cNvPr id="10" name="Graphic 9">
            <a:extLst>
              <a:ext uri="{FF2B5EF4-FFF2-40B4-BE49-F238E27FC236}">
                <a16:creationId xmlns:a16="http://schemas.microsoft.com/office/drawing/2014/main" id="{C8B57767-C8C7-4246-BDF3-92968EEF9C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50216" y="5711025"/>
            <a:ext cx="1496338" cy="623474"/>
          </a:xfrm>
          <a:prstGeom prst="rect">
            <a:avLst/>
          </a:prstGeom>
        </p:spPr>
      </p:pic>
      <p:sp>
        <p:nvSpPr>
          <p:cNvPr id="9" name="Rectangle 8">
            <a:extLst>
              <a:ext uri="{FF2B5EF4-FFF2-40B4-BE49-F238E27FC236}">
                <a16:creationId xmlns:a16="http://schemas.microsoft.com/office/drawing/2014/main" id="{EFC52A58-A3FF-48EB-89E0-A20EDAA7C7FB}"/>
              </a:ext>
            </a:extLst>
          </p:cNvPr>
          <p:cNvSpPr/>
          <p:nvPr/>
        </p:nvSpPr>
        <p:spPr>
          <a:xfrm>
            <a:off x="-198120" y="-57573"/>
            <a:ext cx="12588240" cy="5604933"/>
          </a:xfrm>
          <a:prstGeom prst="rect">
            <a:avLst/>
          </a:prstGeom>
          <a:solidFill>
            <a:srgbClr val="24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How to Surf web Anonymously? | TECH CRATES">
            <a:extLst>
              <a:ext uri="{FF2B5EF4-FFF2-40B4-BE49-F238E27FC236}">
                <a16:creationId xmlns:a16="http://schemas.microsoft.com/office/drawing/2014/main" id="{69FF07CC-A9BE-4280-9FD7-24F4F83765A4}"/>
              </a:ext>
            </a:extLst>
          </p:cNvPr>
          <p:cNvPicPr>
            <a:picLocks noChangeAspect="1" noChangeArrowheads="1"/>
          </p:cNvPicPr>
          <p:nvPr/>
        </p:nvPicPr>
        <p:blipFill>
          <a:blip r:embed="rId7">
            <a:alphaModFix amt="35000"/>
            <a:extLst>
              <a:ext uri="{28A0092B-C50C-407E-A947-70E740481C1C}">
                <a14:useLocalDpi xmlns:a14="http://schemas.microsoft.com/office/drawing/2010/main" val="0"/>
              </a:ext>
            </a:extLst>
          </a:blip>
          <a:srcRect/>
          <a:stretch>
            <a:fillRect/>
          </a:stretch>
        </p:blipFill>
        <p:spPr bwMode="auto">
          <a:xfrm>
            <a:off x="-198121" y="-64146"/>
            <a:ext cx="12588240" cy="68965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B71BFF-A516-464C-9712-9527F99F31E2}"/>
              </a:ext>
            </a:extLst>
          </p:cNvPr>
          <p:cNvSpPr txBox="1"/>
          <p:nvPr/>
        </p:nvSpPr>
        <p:spPr>
          <a:xfrm>
            <a:off x="917866" y="1682517"/>
            <a:ext cx="12192000" cy="1746632"/>
          </a:xfrm>
          <a:prstGeom prst="rect">
            <a:avLst/>
          </a:prstGeom>
          <a:noFill/>
        </p:spPr>
        <p:txBody>
          <a:bodyPr wrap="square" rtlCol="0">
            <a:spAutoFit/>
          </a:bodyPr>
          <a:lstStyle/>
          <a:p>
            <a:pPr algn="ctr">
              <a:lnSpc>
                <a:spcPts val="4300"/>
              </a:lnSpc>
            </a:pPr>
            <a:r>
              <a:rPr lang="en-US" sz="4500" b="1" spc="-100" dirty="0">
                <a:latin typeface="Prompt SemiBold" panose="00000700000000000000" pitchFamily="2" charset="-34"/>
                <a:cs typeface="Prompt SemiBold" panose="00000700000000000000" pitchFamily="2" charset="-34"/>
              </a:rPr>
              <a:t>HOW TO IDENTIFY ATTACKS</a:t>
            </a:r>
          </a:p>
          <a:p>
            <a:pPr algn="ctr">
              <a:lnSpc>
                <a:spcPts val="4300"/>
              </a:lnSpc>
            </a:pPr>
            <a:r>
              <a:rPr lang="en-US" sz="4500" b="1" spc="-100" dirty="0">
                <a:latin typeface="Prompt SemiBold" panose="00000700000000000000" pitchFamily="2" charset="-34"/>
                <a:cs typeface="Prompt SemiBold" panose="00000700000000000000" pitchFamily="2" charset="-34"/>
              </a:rPr>
              <a:t>WHEN USING EMAIL</a:t>
            </a:r>
          </a:p>
          <a:p>
            <a:pPr algn="ctr">
              <a:lnSpc>
                <a:spcPts val="4300"/>
              </a:lnSpc>
            </a:pPr>
            <a:endParaRPr lang="en-US" sz="4500" b="1" spc="-100" dirty="0">
              <a:solidFill>
                <a:schemeClr val="accent4">
                  <a:lumMod val="60000"/>
                  <a:lumOff val="40000"/>
                </a:schemeClr>
              </a:solidFill>
              <a:latin typeface="Arial" panose="020B0604020202020204" pitchFamily="34" charset="0"/>
              <a:cs typeface="Arial" panose="020B0604020202020204" pitchFamily="34" charset="0"/>
            </a:endParaRPr>
          </a:p>
        </p:txBody>
      </p:sp>
      <p:pic>
        <p:nvPicPr>
          <p:cNvPr id="11" name="Picture 10" descr="Icon&#10;&#10;Description automatically generated">
            <a:extLst>
              <a:ext uri="{FF2B5EF4-FFF2-40B4-BE49-F238E27FC236}">
                <a16:creationId xmlns:a16="http://schemas.microsoft.com/office/drawing/2014/main" id="{88AF31DB-2CCB-412B-B192-41074E5E95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4976" y="1580377"/>
            <a:ext cx="1334219" cy="1334219"/>
          </a:xfrm>
          <a:prstGeom prst="rect">
            <a:avLst/>
          </a:prstGeom>
        </p:spPr>
      </p:pic>
    </p:spTree>
    <p:extLst>
      <p:ext uri="{BB962C8B-B14F-4D97-AF65-F5344CB8AC3E}">
        <p14:creationId xmlns:p14="http://schemas.microsoft.com/office/powerpoint/2010/main" val="2392945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661358" y="1644770"/>
            <a:ext cx="5864686" cy="4289968"/>
          </a:xfrm>
        </p:spPr>
        <p:txBody>
          <a:bodyPr anchor="t" anchorCtr="0">
            <a:noAutofit/>
          </a:bodyPr>
          <a:lstStyle/>
          <a:p>
            <a:pPr marL="0" indent="0">
              <a:buClr>
                <a:srgbClr val="233E5E"/>
              </a:buClr>
              <a:buNone/>
            </a:pPr>
            <a:r>
              <a:rPr lang="en-US" sz="4400" b="1" dirty="0">
                <a:solidFill>
                  <a:srgbClr val="74AA50"/>
                </a:solidFill>
                <a:latin typeface="Prompt SemiBold" panose="00000700000000000000" pitchFamily="2" charset="-34"/>
                <a:cs typeface="Prompt SemiBold" panose="00000700000000000000" pitchFamily="2" charset="-34"/>
              </a:rPr>
              <a:t>What is Social Engineering?</a:t>
            </a:r>
          </a:p>
          <a:p>
            <a:pPr marL="0" indent="0">
              <a:buClr>
                <a:srgbClr val="233E5E"/>
              </a:buClr>
              <a:buNone/>
            </a:pPr>
            <a:r>
              <a:rPr lang="en-US" dirty="0">
                <a:solidFill>
                  <a:srgbClr val="233E5E"/>
                </a:solidFill>
                <a:latin typeface="Prompt" panose="00000500000000000000" pitchFamily="2" charset="-34"/>
                <a:cs typeface="Prompt" panose="00000500000000000000" pitchFamily="2" charset="-34"/>
              </a:rPr>
              <a:t>The use of deception to manipulate individuals into divulging confidential or personal information that may be used for fraudulent purposes. </a:t>
            </a:r>
          </a:p>
          <a:p>
            <a:pPr marL="0" indent="0">
              <a:buClr>
                <a:srgbClr val="233E5E"/>
              </a:buClr>
              <a:buNone/>
            </a:pPr>
            <a:r>
              <a:rPr lang="en-US" dirty="0">
                <a:solidFill>
                  <a:srgbClr val="233E5E"/>
                </a:solidFill>
                <a:latin typeface="Prompt" panose="00000500000000000000" pitchFamily="2" charset="-34"/>
                <a:cs typeface="Prompt" panose="00000500000000000000" pitchFamily="2" charset="-34"/>
              </a:rPr>
              <a:t>The variation we’re discussing today is Social Engineering in the form of a phishing attack.</a:t>
            </a:r>
            <a:endParaRPr lang="en-US" sz="2800" b="1" dirty="0">
              <a:solidFill>
                <a:srgbClr val="233E5E"/>
              </a:solidFill>
              <a:latin typeface="Prompt" panose="00000500000000000000" pitchFamily="2" charset="-34"/>
              <a:cs typeface="Prompt" panose="00000500000000000000" pitchFamily="2" charset="-34"/>
            </a:endParaRPr>
          </a:p>
          <a:p>
            <a:pPr marL="0" indent="0">
              <a:buClr>
                <a:srgbClr val="233E5E"/>
              </a:buClr>
              <a:buNone/>
            </a:pPr>
            <a:endParaRPr lang="en-US" sz="2800" b="1" dirty="0">
              <a:solidFill>
                <a:srgbClr val="74AA50"/>
              </a:solidFill>
            </a:endParaRPr>
          </a:p>
        </p:txBody>
      </p:sp>
      <p:pic>
        <p:nvPicPr>
          <p:cNvPr id="5" name="Graphic 4">
            <a:extLst>
              <a:ext uri="{FF2B5EF4-FFF2-40B4-BE49-F238E27FC236}">
                <a16:creationId xmlns:a16="http://schemas.microsoft.com/office/drawing/2014/main" id="{204C20E8-A5C1-4BE8-9EF3-89F9180A97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0" y="5162550"/>
            <a:ext cx="12192000" cy="1695450"/>
          </a:xfrm>
          <a:prstGeom prst="rect">
            <a:avLst/>
          </a:prstGeom>
        </p:spPr>
      </p:pic>
      <p:pic>
        <p:nvPicPr>
          <p:cNvPr id="6" name="Picture 5">
            <a:extLst>
              <a:ext uri="{FF2B5EF4-FFF2-40B4-BE49-F238E27FC236}">
                <a16:creationId xmlns:a16="http://schemas.microsoft.com/office/drawing/2014/main" id="{D4F77137-682F-4441-B533-A3EACAF4A3DB}"/>
              </a:ext>
            </a:extLst>
          </p:cNvPr>
          <p:cNvPicPr>
            <a:picLocks noChangeAspect="1"/>
          </p:cNvPicPr>
          <p:nvPr/>
        </p:nvPicPr>
        <p:blipFill>
          <a:blip r:embed="rId4"/>
          <a:stretch>
            <a:fillRect/>
          </a:stretch>
        </p:blipFill>
        <p:spPr>
          <a:xfrm rot="10800000">
            <a:off x="-292954" y="-44827"/>
            <a:ext cx="12630565" cy="1407107"/>
          </a:xfrm>
          <a:prstGeom prst="rect">
            <a:avLst/>
          </a:prstGeom>
        </p:spPr>
      </p:pic>
      <p:pic>
        <p:nvPicPr>
          <p:cNvPr id="4" name="Picture 3">
            <a:extLst>
              <a:ext uri="{FF2B5EF4-FFF2-40B4-BE49-F238E27FC236}">
                <a16:creationId xmlns:a16="http://schemas.microsoft.com/office/drawing/2014/main" id="{57E0256B-0E73-FB45-A691-106018047D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99418">
            <a:off x="7109212" y="1704673"/>
            <a:ext cx="6359496" cy="417016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1773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9959832-7105-4CDB-A613-C8B37F6DD1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0" y="5162550"/>
            <a:ext cx="12192000" cy="1695450"/>
          </a:xfrm>
          <a:prstGeom prst="rect">
            <a:avLst/>
          </a:prstGeom>
        </p:spPr>
      </p:pic>
      <p:pic>
        <p:nvPicPr>
          <p:cNvPr id="5" name="Picture 4">
            <a:extLst>
              <a:ext uri="{FF2B5EF4-FFF2-40B4-BE49-F238E27FC236}">
                <a16:creationId xmlns:a16="http://schemas.microsoft.com/office/drawing/2014/main" id="{CCA40F9D-2EC0-41D4-A1DC-E89B75948377}"/>
              </a:ext>
            </a:extLst>
          </p:cNvPr>
          <p:cNvPicPr>
            <a:picLocks noChangeAspect="1"/>
          </p:cNvPicPr>
          <p:nvPr/>
        </p:nvPicPr>
        <p:blipFill>
          <a:blip r:embed="rId5"/>
          <a:stretch>
            <a:fillRect/>
          </a:stretch>
        </p:blipFill>
        <p:spPr>
          <a:xfrm rot="10800000">
            <a:off x="-292954" y="-44827"/>
            <a:ext cx="12630565" cy="1407107"/>
          </a:xfrm>
          <a:prstGeom prst="rect">
            <a:avLst/>
          </a:prstGeom>
        </p:spPr>
      </p:pic>
      <p:sp>
        <p:nvSpPr>
          <p:cNvPr id="7" name="TextBox 6">
            <a:extLst>
              <a:ext uri="{FF2B5EF4-FFF2-40B4-BE49-F238E27FC236}">
                <a16:creationId xmlns:a16="http://schemas.microsoft.com/office/drawing/2014/main" id="{C5FBDD67-B587-4315-9B03-61E50FCBF48D}"/>
              </a:ext>
            </a:extLst>
          </p:cNvPr>
          <p:cNvSpPr txBox="1"/>
          <p:nvPr/>
        </p:nvSpPr>
        <p:spPr>
          <a:xfrm>
            <a:off x="270295" y="1346805"/>
            <a:ext cx="6314536" cy="1316386"/>
          </a:xfrm>
          <a:prstGeom prst="rect">
            <a:avLst/>
          </a:prstGeom>
          <a:noFill/>
        </p:spPr>
        <p:txBody>
          <a:bodyPr wrap="square">
            <a:spAutoFit/>
          </a:bodyPr>
          <a:lstStyle/>
          <a:p>
            <a:pPr>
              <a:lnSpc>
                <a:spcPts val="4700"/>
              </a:lnSpc>
              <a:spcAft>
                <a:spcPts val="1200"/>
              </a:spcAft>
            </a:pPr>
            <a:r>
              <a:rPr lang="en-US" sz="4400" b="1" dirty="0">
                <a:ln w="0"/>
                <a:solidFill>
                  <a:srgbClr val="74AA50"/>
                </a:solidFill>
                <a:latin typeface="Prompt SemiBold" panose="00000700000000000000" pitchFamily="2" charset="-34"/>
                <a:cs typeface="Prompt SemiBold" panose="00000700000000000000" pitchFamily="2" charset="-34"/>
              </a:rPr>
              <a:t>How to identify                                                           a Phishing attack:</a:t>
            </a:r>
          </a:p>
        </p:txBody>
      </p:sp>
      <p:pic>
        <p:nvPicPr>
          <p:cNvPr id="9" name="Graphic 8">
            <a:extLst>
              <a:ext uri="{FF2B5EF4-FFF2-40B4-BE49-F238E27FC236}">
                <a16:creationId xmlns:a16="http://schemas.microsoft.com/office/drawing/2014/main" id="{1583A4A9-60B7-4FF8-AA11-2A773C14F7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6309" y="2970556"/>
            <a:ext cx="333657" cy="301575"/>
          </a:xfrm>
          <a:prstGeom prst="rect">
            <a:avLst/>
          </a:prstGeom>
        </p:spPr>
      </p:pic>
      <p:pic>
        <p:nvPicPr>
          <p:cNvPr id="10" name="Graphic 9">
            <a:extLst>
              <a:ext uri="{FF2B5EF4-FFF2-40B4-BE49-F238E27FC236}">
                <a16:creationId xmlns:a16="http://schemas.microsoft.com/office/drawing/2014/main" id="{BA158DEE-F65B-4F88-ACE0-D44B9CCBD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6309" y="3391988"/>
            <a:ext cx="333657" cy="301575"/>
          </a:xfrm>
          <a:prstGeom prst="rect">
            <a:avLst/>
          </a:prstGeom>
        </p:spPr>
      </p:pic>
      <p:pic>
        <p:nvPicPr>
          <p:cNvPr id="11" name="Graphic 10">
            <a:extLst>
              <a:ext uri="{FF2B5EF4-FFF2-40B4-BE49-F238E27FC236}">
                <a16:creationId xmlns:a16="http://schemas.microsoft.com/office/drawing/2014/main" id="{EEF8E45D-CAE3-49BE-A765-0488EFC1FF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6309" y="3818277"/>
            <a:ext cx="333657" cy="301575"/>
          </a:xfrm>
          <a:prstGeom prst="rect">
            <a:avLst/>
          </a:prstGeom>
        </p:spPr>
      </p:pic>
      <p:pic>
        <p:nvPicPr>
          <p:cNvPr id="12" name="Graphic 11">
            <a:extLst>
              <a:ext uri="{FF2B5EF4-FFF2-40B4-BE49-F238E27FC236}">
                <a16:creationId xmlns:a16="http://schemas.microsoft.com/office/drawing/2014/main" id="{00AAA3A3-1F5B-4E21-9240-C8C93A9721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6309" y="4263059"/>
            <a:ext cx="333657" cy="301575"/>
          </a:xfrm>
          <a:prstGeom prst="rect">
            <a:avLst/>
          </a:prstGeom>
        </p:spPr>
      </p:pic>
      <p:sp>
        <p:nvSpPr>
          <p:cNvPr id="8" name="TextBox 7">
            <a:extLst>
              <a:ext uri="{FF2B5EF4-FFF2-40B4-BE49-F238E27FC236}">
                <a16:creationId xmlns:a16="http://schemas.microsoft.com/office/drawing/2014/main" id="{FDB52389-9CD2-5147-9076-B491816E417F}"/>
              </a:ext>
            </a:extLst>
          </p:cNvPr>
          <p:cNvSpPr txBox="1"/>
          <p:nvPr/>
        </p:nvSpPr>
        <p:spPr>
          <a:xfrm>
            <a:off x="741685" y="2874217"/>
            <a:ext cx="5601602" cy="2135200"/>
          </a:xfrm>
          <a:prstGeom prst="rect">
            <a:avLst/>
          </a:prstGeom>
          <a:noFill/>
        </p:spPr>
        <p:txBody>
          <a:bodyPr wrap="square" rtlCol="0">
            <a:spAutoFit/>
          </a:bodyPr>
          <a:lstStyle/>
          <a:p>
            <a:pPr>
              <a:lnSpc>
                <a:spcPct val="150000"/>
              </a:lnSpc>
            </a:pPr>
            <a:r>
              <a:rPr lang="en-US" dirty="0">
                <a:ln w="0"/>
                <a:solidFill>
                  <a:srgbClr val="233E5E"/>
                </a:solidFill>
                <a:latin typeface="Prompt" panose="00000500000000000000" pitchFamily="2" charset="-34"/>
                <a:cs typeface="Prompt" panose="00000500000000000000" pitchFamily="2" charset="-34"/>
              </a:rPr>
              <a:t>“From” address is odd</a:t>
            </a:r>
          </a:p>
          <a:p>
            <a:pPr>
              <a:lnSpc>
                <a:spcPct val="150000"/>
              </a:lnSpc>
            </a:pPr>
            <a:r>
              <a:rPr lang="en-US" dirty="0">
                <a:ln w="0"/>
                <a:solidFill>
                  <a:srgbClr val="233E5E"/>
                </a:solidFill>
                <a:latin typeface="Prompt" panose="00000500000000000000" pitchFamily="2" charset="-34"/>
                <a:cs typeface="Prompt" panose="00000500000000000000" pitchFamily="2" charset="-34"/>
              </a:rPr>
              <a:t>Unprofessional punctuation</a:t>
            </a:r>
          </a:p>
          <a:p>
            <a:pPr>
              <a:lnSpc>
                <a:spcPct val="150000"/>
              </a:lnSpc>
            </a:pPr>
            <a:r>
              <a:rPr lang="en-US" dirty="0">
                <a:ln w="0"/>
                <a:solidFill>
                  <a:srgbClr val="233E5E"/>
                </a:solidFill>
                <a:latin typeface="Prompt" panose="00000500000000000000" pitchFamily="2" charset="-34"/>
                <a:cs typeface="Prompt" panose="00000500000000000000" pitchFamily="2" charset="-34"/>
              </a:rPr>
              <a:t>Errors in grammar, capitalization &amp; punctuation</a:t>
            </a:r>
          </a:p>
          <a:p>
            <a:pPr>
              <a:lnSpc>
                <a:spcPct val="150000"/>
              </a:lnSpc>
            </a:pPr>
            <a:r>
              <a:rPr lang="en-US" dirty="0">
                <a:ln w="0"/>
                <a:solidFill>
                  <a:srgbClr val="233E5E"/>
                </a:solidFill>
                <a:latin typeface="Prompt" panose="00000500000000000000" pitchFamily="2" charset="-34"/>
                <a:cs typeface="Prompt" panose="00000500000000000000" pitchFamily="2" charset="-34"/>
              </a:rPr>
              <a:t>Links to an external website</a:t>
            </a:r>
          </a:p>
          <a:p>
            <a:pPr>
              <a:lnSpc>
                <a:spcPct val="150000"/>
              </a:lnSpc>
            </a:pPr>
            <a:r>
              <a:rPr lang="en-US" dirty="0">
                <a:ln w="0"/>
                <a:solidFill>
                  <a:srgbClr val="233E5E"/>
                </a:solidFill>
                <a:latin typeface="Prompt" panose="00000500000000000000" pitchFamily="2" charset="-34"/>
                <a:cs typeface="Prompt" panose="00000500000000000000" pitchFamily="2" charset="-34"/>
              </a:rPr>
              <a:t>Use of threat to promote immediate action</a:t>
            </a:r>
          </a:p>
        </p:txBody>
      </p:sp>
      <p:pic>
        <p:nvPicPr>
          <p:cNvPr id="13" name="Graphic 12">
            <a:extLst>
              <a:ext uri="{FF2B5EF4-FFF2-40B4-BE49-F238E27FC236}">
                <a16:creationId xmlns:a16="http://schemas.microsoft.com/office/drawing/2014/main" id="{1B2FB4CA-8829-4483-99AD-B51DB5E79C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6309" y="4665998"/>
            <a:ext cx="333657" cy="301575"/>
          </a:xfrm>
          <a:prstGeom prst="rect">
            <a:avLst/>
          </a:prstGeom>
        </p:spPr>
      </p:pic>
      <p:pic>
        <p:nvPicPr>
          <p:cNvPr id="3" name="Picture 2">
            <a:extLst>
              <a:ext uri="{FF2B5EF4-FFF2-40B4-BE49-F238E27FC236}">
                <a16:creationId xmlns:a16="http://schemas.microsoft.com/office/drawing/2014/main" id="{87884768-09AF-4447-95B2-3AABF871B8B2}"/>
              </a:ext>
            </a:extLst>
          </p:cNvPr>
          <p:cNvPicPr>
            <a:picLocks noChangeAspect="1"/>
          </p:cNvPicPr>
          <p:nvPr/>
        </p:nvPicPr>
        <p:blipFill>
          <a:blip r:embed="rId8"/>
          <a:stretch>
            <a:fillRect/>
          </a:stretch>
        </p:blipFill>
        <p:spPr>
          <a:xfrm>
            <a:off x="6494195" y="2094775"/>
            <a:ext cx="5843416" cy="28727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102750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CA628F-97B0-4BF4-8E59-B4A4B74F0BFE}"/>
              </a:ext>
            </a:extLst>
          </p:cNvPr>
          <p:cNvPicPr>
            <a:picLocks noChangeAspect="1"/>
          </p:cNvPicPr>
          <p:nvPr/>
        </p:nvPicPr>
        <p:blipFill>
          <a:blip r:embed="rId2"/>
          <a:stretch>
            <a:fillRect/>
          </a:stretch>
        </p:blipFill>
        <p:spPr>
          <a:xfrm>
            <a:off x="2006761" y="1957925"/>
            <a:ext cx="405328" cy="437841"/>
          </a:xfrm>
          <a:prstGeom prst="rect">
            <a:avLst/>
          </a:prstGeom>
        </p:spPr>
      </p:pic>
      <p:pic>
        <p:nvPicPr>
          <p:cNvPr id="6" name="Picture 5">
            <a:extLst>
              <a:ext uri="{FF2B5EF4-FFF2-40B4-BE49-F238E27FC236}">
                <a16:creationId xmlns:a16="http://schemas.microsoft.com/office/drawing/2014/main" id="{5248A4D1-A3BA-4361-9C41-A6F71384D84D}"/>
              </a:ext>
            </a:extLst>
          </p:cNvPr>
          <p:cNvPicPr>
            <a:picLocks noChangeAspect="1"/>
          </p:cNvPicPr>
          <p:nvPr/>
        </p:nvPicPr>
        <p:blipFill>
          <a:blip r:embed="rId2"/>
          <a:stretch>
            <a:fillRect/>
          </a:stretch>
        </p:blipFill>
        <p:spPr>
          <a:xfrm>
            <a:off x="2006761" y="2475849"/>
            <a:ext cx="405328" cy="437841"/>
          </a:xfrm>
          <a:prstGeom prst="rect">
            <a:avLst/>
          </a:prstGeom>
        </p:spPr>
      </p:pic>
      <p:pic>
        <p:nvPicPr>
          <p:cNvPr id="8" name="Picture 7">
            <a:extLst>
              <a:ext uri="{FF2B5EF4-FFF2-40B4-BE49-F238E27FC236}">
                <a16:creationId xmlns:a16="http://schemas.microsoft.com/office/drawing/2014/main" id="{820A6BC1-A5C0-4B28-8AEC-04D387A0F2EF}"/>
              </a:ext>
            </a:extLst>
          </p:cNvPr>
          <p:cNvPicPr>
            <a:picLocks noChangeAspect="1"/>
          </p:cNvPicPr>
          <p:nvPr/>
        </p:nvPicPr>
        <p:blipFill>
          <a:blip r:embed="rId2"/>
          <a:stretch>
            <a:fillRect/>
          </a:stretch>
        </p:blipFill>
        <p:spPr>
          <a:xfrm>
            <a:off x="1946451" y="3438839"/>
            <a:ext cx="405328" cy="437841"/>
          </a:xfrm>
          <a:prstGeom prst="rect">
            <a:avLst/>
          </a:prstGeom>
        </p:spPr>
      </p:pic>
      <p:pic>
        <p:nvPicPr>
          <p:cNvPr id="9" name="Picture 8">
            <a:extLst>
              <a:ext uri="{FF2B5EF4-FFF2-40B4-BE49-F238E27FC236}">
                <a16:creationId xmlns:a16="http://schemas.microsoft.com/office/drawing/2014/main" id="{48352CE5-B76B-43DE-9602-19802DE6306C}"/>
              </a:ext>
            </a:extLst>
          </p:cNvPr>
          <p:cNvPicPr>
            <a:picLocks noChangeAspect="1"/>
          </p:cNvPicPr>
          <p:nvPr/>
        </p:nvPicPr>
        <p:blipFill>
          <a:blip r:embed="rId2"/>
          <a:stretch>
            <a:fillRect/>
          </a:stretch>
        </p:blipFill>
        <p:spPr>
          <a:xfrm>
            <a:off x="2006761" y="3928731"/>
            <a:ext cx="405328" cy="437841"/>
          </a:xfrm>
          <a:prstGeom prst="rect">
            <a:avLst/>
          </a:prstGeom>
        </p:spPr>
      </p:pic>
      <p:pic>
        <p:nvPicPr>
          <p:cNvPr id="10" name="Graphic 9">
            <a:extLst>
              <a:ext uri="{FF2B5EF4-FFF2-40B4-BE49-F238E27FC236}">
                <a16:creationId xmlns:a16="http://schemas.microsoft.com/office/drawing/2014/main" id="{E86C8240-B5DA-43E6-A929-79D53F9C23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62"/>
            <a:ext cx="12192000" cy="1695450"/>
          </a:xfrm>
          <a:prstGeom prst="rect">
            <a:avLst/>
          </a:prstGeom>
        </p:spPr>
      </p:pic>
      <p:sp>
        <p:nvSpPr>
          <p:cNvPr id="3" name="TextBox 2">
            <a:extLst>
              <a:ext uri="{FF2B5EF4-FFF2-40B4-BE49-F238E27FC236}">
                <a16:creationId xmlns:a16="http://schemas.microsoft.com/office/drawing/2014/main" id="{927B798A-DD3F-4252-9135-4451D25E6866}"/>
              </a:ext>
            </a:extLst>
          </p:cNvPr>
          <p:cNvSpPr txBox="1"/>
          <p:nvPr/>
        </p:nvSpPr>
        <p:spPr>
          <a:xfrm>
            <a:off x="1158240" y="670560"/>
            <a:ext cx="4526280" cy="769441"/>
          </a:xfrm>
          <a:prstGeom prst="rect">
            <a:avLst/>
          </a:prstGeom>
          <a:noFill/>
        </p:spPr>
        <p:txBody>
          <a:bodyPr wrap="square" rtlCol="0">
            <a:spAutoFit/>
          </a:bodyPr>
          <a:lstStyle/>
          <a:p>
            <a:r>
              <a:rPr lang="en-US" sz="4400" dirty="0">
                <a:solidFill>
                  <a:srgbClr val="244C5A"/>
                </a:solidFill>
                <a:latin typeface="Prompt SemiBold" panose="00000700000000000000" pitchFamily="2" charset="-34"/>
                <a:cs typeface="Prompt SemiBold" panose="00000700000000000000" pitchFamily="2" charset="-34"/>
              </a:rPr>
              <a:t>AGENDA</a:t>
            </a:r>
          </a:p>
        </p:txBody>
      </p:sp>
      <p:sp>
        <p:nvSpPr>
          <p:cNvPr id="11" name="Content Placeholder 2">
            <a:extLst>
              <a:ext uri="{FF2B5EF4-FFF2-40B4-BE49-F238E27FC236}">
                <a16:creationId xmlns:a16="http://schemas.microsoft.com/office/drawing/2014/main" id="{864755BC-5DFB-417F-B9F3-25B0E8D1B652}"/>
              </a:ext>
            </a:extLst>
          </p:cNvPr>
          <p:cNvSpPr txBox="1">
            <a:spLocks/>
          </p:cNvSpPr>
          <p:nvPr/>
        </p:nvSpPr>
        <p:spPr>
          <a:xfrm>
            <a:off x="2555377" y="1503837"/>
            <a:ext cx="8850900" cy="3909009"/>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baseline="0">
                <a:solidFill>
                  <a:schemeClr val="bg1">
                    <a:lumMod val="65000"/>
                    <a:lumOff val="35000"/>
                  </a:schemeClr>
                </a:solidFill>
                <a:effectLst/>
                <a:latin typeface="Arial" panose="020B0604020202020204" pitchFamily="34" charset="0"/>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baseline="0">
                <a:solidFill>
                  <a:schemeClr val="bg1">
                    <a:lumMod val="65000"/>
                    <a:lumOff val="35000"/>
                  </a:schemeClr>
                </a:solidFill>
                <a:effectLst/>
                <a:latin typeface="Arial" panose="020B0604020202020204" pitchFamily="34" charset="0"/>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baseline="0">
                <a:solidFill>
                  <a:schemeClr val="bg1">
                    <a:lumMod val="65000"/>
                    <a:lumOff val="35000"/>
                  </a:schemeClr>
                </a:solidFill>
                <a:effectLst/>
                <a:latin typeface="Arial" panose="020B0604020202020204" pitchFamily="34" charset="0"/>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baseline="0">
                <a:solidFill>
                  <a:schemeClr val="bg1">
                    <a:lumMod val="65000"/>
                    <a:lumOff val="35000"/>
                  </a:schemeClr>
                </a:solidFill>
                <a:effectLst/>
                <a:latin typeface="Arial" panose="020B0604020202020204" pitchFamily="34" charset="0"/>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baseline="0">
                <a:solidFill>
                  <a:schemeClr val="bg1">
                    <a:lumMod val="65000"/>
                    <a:lumOff val="35000"/>
                  </a:schemeClr>
                </a:solidFill>
                <a:effectLst/>
                <a:latin typeface="Arial" panose="020B0604020202020204" pitchFamily="34" charset="0"/>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Clr>
                <a:srgbClr val="233E5E"/>
              </a:buClr>
              <a:buNone/>
            </a:pPr>
            <a:r>
              <a:rPr lang="en-US" sz="2400" dirty="0">
                <a:solidFill>
                  <a:srgbClr val="182740"/>
                </a:solidFill>
                <a:latin typeface="Prompt" panose="00000500000000000000" pitchFamily="2" charset="-34"/>
                <a:cs typeface="Prompt" panose="00000500000000000000" pitchFamily="2" charset="-34"/>
              </a:rPr>
              <a:t>The State of Cybersecurity 2021</a:t>
            </a:r>
          </a:p>
          <a:p>
            <a:pPr marL="0" indent="0">
              <a:buClr>
                <a:srgbClr val="233E5E"/>
              </a:buClr>
              <a:buNone/>
            </a:pPr>
            <a:r>
              <a:rPr lang="en-US" sz="2400" dirty="0">
                <a:solidFill>
                  <a:srgbClr val="182740"/>
                </a:solidFill>
                <a:latin typeface="Prompt" panose="00000500000000000000" pitchFamily="2" charset="-34"/>
                <a:cs typeface="Prompt" panose="00000500000000000000" pitchFamily="2" charset="-34"/>
              </a:rPr>
              <a:t>The Most Common Types of Cyber Attacks</a:t>
            </a:r>
          </a:p>
          <a:p>
            <a:pPr marL="0" indent="0">
              <a:buClr>
                <a:srgbClr val="233E5E"/>
              </a:buClr>
              <a:buNone/>
            </a:pPr>
            <a:r>
              <a:rPr lang="en-US" sz="2400" dirty="0">
                <a:solidFill>
                  <a:srgbClr val="182740"/>
                </a:solidFill>
                <a:latin typeface="Prompt" panose="00000500000000000000" pitchFamily="2" charset="-34"/>
                <a:cs typeface="Prompt" panose="00000500000000000000" pitchFamily="2" charset="-34"/>
              </a:rPr>
              <a:t>Security Definitions</a:t>
            </a:r>
          </a:p>
          <a:p>
            <a:pPr marL="0" indent="0">
              <a:buClr>
                <a:srgbClr val="233E5E"/>
              </a:buClr>
              <a:buNone/>
            </a:pPr>
            <a:r>
              <a:rPr lang="en-US" sz="2400" dirty="0">
                <a:solidFill>
                  <a:srgbClr val="182740"/>
                </a:solidFill>
                <a:latin typeface="Prompt" panose="00000500000000000000" pitchFamily="2" charset="-34"/>
                <a:cs typeface="Prompt" panose="00000500000000000000" pitchFamily="2" charset="-34"/>
              </a:rPr>
              <a:t>General Best Practices</a:t>
            </a:r>
          </a:p>
          <a:p>
            <a:pPr marL="0" indent="0">
              <a:buClr>
                <a:srgbClr val="233E5E"/>
              </a:buClr>
              <a:buNone/>
            </a:pPr>
            <a:r>
              <a:rPr lang="en-US" sz="2400" dirty="0">
                <a:solidFill>
                  <a:srgbClr val="182740"/>
                </a:solidFill>
                <a:latin typeface="Prompt" panose="00000500000000000000" pitchFamily="2" charset="-34"/>
                <a:cs typeface="Prompt" panose="00000500000000000000" pitchFamily="2" charset="-34"/>
              </a:rPr>
              <a:t>How to Safely Browse the Internet</a:t>
            </a:r>
          </a:p>
          <a:p>
            <a:pPr marL="0" indent="0">
              <a:buClr>
                <a:srgbClr val="233E5E"/>
              </a:buClr>
              <a:buNone/>
            </a:pPr>
            <a:r>
              <a:rPr lang="en-US" sz="2400" dirty="0">
                <a:solidFill>
                  <a:srgbClr val="182740"/>
                </a:solidFill>
                <a:latin typeface="Prompt" panose="00000500000000000000" pitchFamily="2" charset="-34"/>
                <a:cs typeface="Prompt" panose="00000500000000000000" pitchFamily="2" charset="-34"/>
              </a:rPr>
              <a:t>How to Securely Use Email</a:t>
            </a:r>
          </a:p>
        </p:txBody>
      </p:sp>
      <p:pic>
        <p:nvPicPr>
          <p:cNvPr id="12" name="Picture 11">
            <a:extLst>
              <a:ext uri="{FF2B5EF4-FFF2-40B4-BE49-F238E27FC236}">
                <a16:creationId xmlns:a16="http://schemas.microsoft.com/office/drawing/2014/main" id="{9C663DD0-515D-472C-B01B-EA2989094FAE}"/>
              </a:ext>
            </a:extLst>
          </p:cNvPr>
          <p:cNvPicPr>
            <a:picLocks noChangeAspect="1"/>
          </p:cNvPicPr>
          <p:nvPr/>
        </p:nvPicPr>
        <p:blipFill>
          <a:blip r:embed="rId2"/>
          <a:stretch>
            <a:fillRect/>
          </a:stretch>
        </p:blipFill>
        <p:spPr>
          <a:xfrm>
            <a:off x="2006761" y="4495128"/>
            <a:ext cx="405328" cy="437841"/>
          </a:xfrm>
          <a:prstGeom prst="rect">
            <a:avLst/>
          </a:prstGeom>
        </p:spPr>
      </p:pic>
      <p:pic>
        <p:nvPicPr>
          <p:cNvPr id="13" name="Picture 12">
            <a:extLst>
              <a:ext uri="{FF2B5EF4-FFF2-40B4-BE49-F238E27FC236}">
                <a16:creationId xmlns:a16="http://schemas.microsoft.com/office/drawing/2014/main" id="{77FBB728-9627-46DC-8928-1DD54B6F0E36}"/>
              </a:ext>
            </a:extLst>
          </p:cNvPr>
          <p:cNvPicPr>
            <a:picLocks noChangeAspect="1"/>
          </p:cNvPicPr>
          <p:nvPr/>
        </p:nvPicPr>
        <p:blipFill>
          <a:blip r:embed="rId2"/>
          <a:stretch>
            <a:fillRect/>
          </a:stretch>
        </p:blipFill>
        <p:spPr>
          <a:xfrm>
            <a:off x="1449133" y="5749305"/>
            <a:ext cx="497318" cy="537210"/>
          </a:xfrm>
          <a:prstGeom prst="rect">
            <a:avLst/>
          </a:prstGeom>
        </p:spPr>
      </p:pic>
      <p:pic>
        <p:nvPicPr>
          <p:cNvPr id="17" name="Picture 16">
            <a:extLst>
              <a:ext uri="{FF2B5EF4-FFF2-40B4-BE49-F238E27FC236}">
                <a16:creationId xmlns:a16="http://schemas.microsoft.com/office/drawing/2014/main" id="{28249183-88FA-4B80-920F-5AEAECA2A7A6}"/>
              </a:ext>
            </a:extLst>
          </p:cNvPr>
          <p:cNvPicPr>
            <a:picLocks noChangeAspect="1"/>
          </p:cNvPicPr>
          <p:nvPr/>
        </p:nvPicPr>
        <p:blipFill>
          <a:blip r:embed="rId5"/>
          <a:stretch>
            <a:fillRect/>
          </a:stretch>
        </p:blipFill>
        <p:spPr>
          <a:xfrm>
            <a:off x="-108924" y="5450893"/>
            <a:ext cx="12630565" cy="1407107"/>
          </a:xfrm>
          <a:prstGeom prst="rect">
            <a:avLst/>
          </a:prstGeom>
        </p:spPr>
      </p:pic>
      <p:pic>
        <p:nvPicPr>
          <p:cNvPr id="18" name="Graphic 17">
            <a:extLst>
              <a:ext uri="{FF2B5EF4-FFF2-40B4-BE49-F238E27FC236}">
                <a16:creationId xmlns:a16="http://schemas.microsoft.com/office/drawing/2014/main" id="{CDE426F8-DD39-4E59-BD9C-E4F532AF16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951" y="5649500"/>
            <a:ext cx="2430050" cy="504946"/>
          </a:xfrm>
          <a:prstGeom prst="rect">
            <a:avLst/>
          </a:prstGeom>
        </p:spPr>
      </p:pic>
      <p:pic>
        <p:nvPicPr>
          <p:cNvPr id="19" name="Graphic 18">
            <a:extLst>
              <a:ext uri="{FF2B5EF4-FFF2-40B4-BE49-F238E27FC236}">
                <a16:creationId xmlns:a16="http://schemas.microsoft.com/office/drawing/2014/main" id="{8B1FED58-E532-4920-AECB-318870428B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50216" y="5711025"/>
            <a:ext cx="1496338" cy="623474"/>
          </a:xfrm>
          <a:prstGeom prst="rect">
            <a:avLst/>
          </a:prstGeom>
        </p:spPr>
      </p:pic>
      <p:pic>
        <p:nvPicPr>
          <p:cNvPr id="20" name="Picture 19">
            <a:extLst>
              <a:ext uri="{FF2B5EF4-FFF2-40B4-BE49-F238E27FC236}">
                <a16:creationId xmlns:a16="http://schemas.microsoft.com/office/drawing/2014/main" id="{859FFA6E-24AA-4AD8-A557-5E53DC4A38E0}"/>
              </a:ext>
            </a:extLst>
          </p:cNvPr>
          <p:cNvPicPr>
            <a:picLocks noChangeAspect="1"/>
          </p:cNvPicPr>
          <p:nvPr/>
        </p:nvPicPr>
        <p:blipFill>
          <a:blip r:embed="rId2"/>
          <a:stretch>
            <a:fillRect/>
          </a:stretch>
        </p:blipFill>
        <p:spPr>
          <a:xfrm>
            <a:off x="1956586" y="2943459"/>
            <a:ext cx="405328" cy="437841"/>
          </a:xfrm>
          <a:prstGeom prst="rect">
            <a:avLst/>
          </a:prstGeom>
        </p:spPr>
      </p:pic>
    </p:spTree>
    <p:extLst>
      <p:ext uri="{BB962C8B-B14F-4D97-AF65-F5344CB8AC3E}">
        <p14:creationId xmlns:p14="http://schemas.microsoft.com/office/powerpoint/2010/main" val="1438470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DB52389-9CD2-5147-9076-B491816E417F}"/>
              </a:ext>
            </a:extLst>
          </p:cNvPr>
          <p:cNvSpPr txBox="1"/>
          <p:nvPr/>
        </p:nvSpPr>
        <p:spPr>
          <a:xfrm>
            <a:off x="7090913" y="2257375"/>
            <a:ext cx="7939314" cy="1692771"/>
          </a:xfrm>
          <a:prstGeom prst="rect">
            <a:avLst/>
          </a:prstGeom>
          <a:noFill/>
        </p:spPr>
        <p:txBody>
          <a:bodyPr wrap="square" rtlCol="0">
            <a:spAutoFit/>
          </a:bodyPr>
          <a:lstStyle/>
          <a:p>
            <a:pPr>
              <a:spcAft>
                <a:spcPts val="1200"/>
              </a:spcAft>
            </a:pPr>
            <a:r>
              <a:rPr lang="en-US" sz="3600" b="1" dirty="0">
                <a:ln w="0"/>
                <a:solidFill>
                  <a:srgbClr val="74AA50"/>
                </a:solidFill>
                <a:latin typeface="Prompt SemiBold" panose="00000700000000000000" pitchFamily="2" charset="-34"/>
                <a:cs typeface="Prompt SemiBold" panose="00000700000000000000" pitchFamily="2" charset="-34"/>
              </a:rPr>
              <a:t>Example #1:</a:t>
            </a:r>
          </a:p>
          <a:p>
            <a:pPr>
              <a:spcAft>
                <a:spcPts val="1200"/>
              </a:spcAft>
            </a:pPr>
            <a:r>
              <a:rPr lang="en-US" sz="2400" b="1" dirty="0">
                <a:ln w="0"/>
                <a:solidFill>
                  <a:srgbClr val="233E5E"/>
                </a:solidFill>
                <a:latin typeface="Prompt SemiBold" panose="00000700000000000000" pitchFamily="2" charset="-34"/>
                <a:cs typeface="Prompt SemiBold" panose="00000700000000000000" pitchFamily="2" charset="-34"/>
              </a:rPr>
              <a:t>Phishing Attack with </a:t>
            </a:r>
          </a:p>
          <a:p>
            <a:pPr>
              <a:spcAft>
                <a:spcPts val="1200"/>
              </a:spcAft>
            </a:pPr>
            <a:r>
              <a:rPr lang="en-US" sz="2400" b="1" dirty="0">
                <a:ln w="0"/>
                <a:solidFill>
                  <a:srgbClr val="233E5E"/>
                </a:solidFill>
                <a:latin typeface="Prompt SemiBold" panose="00000700000000000000" pitchFamily="2" charset="-34"/>
                <a:cs typeface="Prompt SemiBold" panose="00000700000000000000" pitchFamily="2" charset="-34"/>
              </a:rPr>
              <a:t>attachment in email Inbox</a:t>
            </a:r>
          </a:p>
        </p:txBody>
      </p:sp>
      <p:pic>
        <p:nvPicPr>
          <p:cNvPr id="5" name="Picture 4">
            <a:extLst>
              <a:ext uri="{FF2B5EF4-FFF2-40B4-BE49-F238E27FC236}">
                <a16:creationId xmlns:a16="http://schemas.microsoft.com/office/drawing/2014/main" id="{ECC8E9A6-DFE6-1A48-92EA-DC1544E2EC90}"/>
              </a:ext>
            </a:extLst>
          </p:cNvPr>
          <p:cNvPicPr>
            <a:picLocks noChangeAspect="1"/>
          </p:cNvPicPr>
          <p:nvPr/>
        </p:nvPicPr>
        <p:blipFill rotWithShape="1">
          <a:blip r:embed="rId2"/>
          <a:srcRect r="52165"/>
          <a:stretch/>
        </p:blipFill>
        <p:spPr>
          <a:xfrm>
            <a:off x="1072115" y="1362281"/>
            <a:ext cx="3448127" cy="41085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Graphic 3">
            <a:extLst>
              <a:ext uri="{FF2B5EF4-FFF2-40B4-BE49-F238E27FC236}">
                <a16:creationId xmlns:a16="http://schemas.microsoft.com/office/drawing/2014/main" id="{78B1A252-9C80-4C94-AD7F-1340951389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0" y="5162550"/>
            <a:ext cx="12192000" cy="1695450"/>
          </a:xfrm>
          <a:prstGeom prst="rect">
            <a:avLst/>
          </a:prstGeom>
        </p:spPr>
      </p:pic>
      <p:pic>
        <p:nvPicPr>
          <p:cNvPr id="6" name="Picture 5">
            <a:extLst>
              <a:ext uri="{FF2B5EF4-FFF2-40B4-BE49-F238E27FC236}">
                <a16:creationId xmlns:a16="http://schemas.microsoft.com/office/drawing/2014/main" id="{53B9810D-6BB5-49FD-A848-179B08AC28EA}"/>
              </a:ext>
            </a:extLst>
          </p:cNvPr>
          <p:cNvPicPr>
            <a:picLocks noChangeAspect="1"/>
          </p:cNvPicPr>
          <p:nvPr/>
        </p:nvPicPr>
        <p:blipFill>
          <a:blip r:embed="rId5"/>
          <a:stretch>
            <a:fillRect/>
          </a:stretch>
        </p:blipFill>
        <p:spPr>
          <a:xfrm rot="10800000">
            <a:off x="-292954" y="-44827"/>
            <a:ext cx="12630565" cy="1407107"/>
          </a:xfrm>
          <a:prstGeom prst="rect">
            <a:avLst/>
          </a:prstGeom>
        </p:spPr>
      </p:pic>
      <p:pic>
        <p:nvPicPr>
          <p:cNvPr id="7" name="Picture 6" descr="Icon&#10;&#10;Description automatically generated">
            <a:extLst>
              <a:ext uri="{FF2B5EF4-FFF2-40B4-BE49-F238E27FC236}">
                <a16:creationId xmlns:a16="http://schemas.microsoft.com/office/drawing/2014/main" id="{C0E39B4C-AD09-4FDE-8637-60D027396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8890" y="2436650"/>
            <a:ext cx="1334219" cy="1334219"/>
          </a:xfrm>
          <a:prstGeom prst="rect">
            <a:avLst/>
          </a:prstGeom>
        </p:spPr>
      </p:pic>
    </p:spTree>
    <p:extLst>
      <p:ext uri="{BB962C8B-B14F-4D97-AF65-F5344CB8AC3E}">
        <p14:creationId xmlns:p14="http://schemas.microsoft.com/office/powerpoint/2010/main" val="3810506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6CAF7C6-E82A-40B9-86BF-D1B846EE59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0" y="5162550"/>
            <a:ext cx="12192000" cy="1695450"/>
          </a:xfrm>
          <a:prstGeom prst="rect">
            <a:avLst/>
          </a:prstGeom>
        </p:spPr>
      </p:pic>
      <p:pic>
        <p:nvPicPr>
          <p:cNvPr id="7" name="Picture 6">
            <a:extLst>
              <a:ext uri="{FF2B5EF4-FFF2-40B4-BE49-F238E27FC236}">
                <a16:creationId xmlns:a16="http://schemas.microsoft.com/office/drawing/2014/main" id="{162B22B6-2B39-4D4F-BAC2-20DC3186CBC6}"/>
              </a:ext>
            </a:extLst>
          </p:cNvPr>
          <p:cNvPicPr>
            <a:picLocks noChangeAspect="1"/>
          </p:cNvPicPr>
          <p:nvPr/>
        </p:nvPicPr>
        <p:blipFill>
          <a:blip r:embed="rId5"/>
          <a:stretch>
            <a:fillRect/>
          </a:stretch>
        </p:blipFill>
        <p:spPr>
          <a:xfrm rot="10800000">
            <a:off x="-292954" y="-44827"/>
            <a:ext cx="12630565" cy="1407107"/>
          </a:xfrm>
          <a:prstGeom prst="rect">
            <a:avLst/>
          </a:prstGeom>
        </p:spPr>
      </p:pic>
      <p:pic>
        <p:nvPicPr>
          <p:cNvPr id="9" name="Picture 8">
            <a:extLst>
              <a:ext uri="{FF2B5EF4-FFF2-40B4-BE49-F238E27FC236}">
                <a16:creationId xmlns:a16="http://schemas.microsoft.com/office/drawing/2014/main" id="{9D2AB16D-08D5-4456-9310-A2CA1C7282AC}"/>
              </a:ext>
            </a:extLst>
          </p:cNvPr>
          <p:cNvPicPr>
            <a:picLocks noChangeAspect="1"/>
          </p:cNvPicPr>
          <p:nvPr/>
        </p:nvPicPr>
        <p:blipFill>
          <a:blip r:embed="rId6"/>
          <a:stretch>
            <a:fillRect/>
          </a:stretch>
        </p:blipFill>
        <p:spPr>
          <a:xfrm>
            <a:off x="6500823" y="3610697"/>
            <a:ext cx="4644505" cy="25267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ABE1B33E-3933-455A-BB86-05E7D27B94CE}"/>
              </a:ext>
            </a:extLst>
          </p:cNvPr>
          <p:cNvPicPr>
            <a:picLocks noChangeAspect="1"/>
          </p:cNvPicPr>
          <p:nvPr/>
        </p:nvPicPr>
        <p:blipFill>
          <a:blip r:embed="rId7"/>
          <a:stretch>
            <a:fillRect/>
          </a:stretch>
        </p:blipFill>
        <p:spPr>
          <a:xfrm>
            <a:off x="7154650" y="836029"/>
            <a:ext cx="4210910" cy="308058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id="{3F39C07E-71A5-4DF6-A0C1-27AFC549DD68}"/>
              </a:ext>
            </a:extLst>
          </p:cNvPr>
          <p:cNvSpPr txBox="1"/>
          <p:nvPr/>
        </p:nvSpPr>
        <p:spPr>
          <a:xfrm>
            <a:off x="587149" y="3047874"/>
            <a:ext cx="7939314" cy="1915909"/>
          </a:xfrm>
          <a:prstGeom prst="rect">
            <a:avLst/>
          </a:prstGeom>
          <a:noFill/>
        </p:spPr>
        <p:txBody>
          <a:bodyPr wrap="square" rtlCol="0">
            <a:spAutoFit/>
          </a:bodyPr>
          <a:lstStyle/>
          <a:p>
            <a:pPr>
              <a:spcAft>
                <a:spcPts val="1200"/>
              </a:spcAft>
            </a:pPr>
            <a:r>
              <a:rPr lang="en-US" sz="3600" b="1" dirty="0">
                <a:ln w="0"/>
                <a:solidFill>
                  <a:srgbClr val="74AA50"/>
                </a:solidFill>
                <a:latin typeface="Prompt SemiBold" panose="00000700000000000000" pitchFamily="2" charset="-34"/>
                <a:cs typeface="Prompt SemiBold" panose="00000700000000000000" pitchFamily="2" charset="-34"/>
              </a:rPr>
              <a:t>Example #2:</a:t>
            </a:r>
          </a:p>
          <a:p>
            <a:pPr>
              <a:lnSpc>
                <a:spcPts val="2880"/>
              </a:lnSpc>
            </a:pPr>
            <a:r>
              <a:rPr lang="en-US" sz="2400" b="1" dirty="0">
                <a:ln w="0"/>
                <a:solidFill>
                  <a:srgbClr val="233E5E"/>
                </a:solidFill>
                <a:latin typeface="Prompt SemiBold" panose="00000700000000000000" pitchFamily="2" charset="-34"/>
                <a:cs typeface="Prompt SemiBold" panose="00000700000000000000" pitchFamily="2" charset="-34"/>
              </a:rPr>
              <a:t>Phishing Attack from trusted source such as FedEx, </a:t>
            </a:r>
          </a:p>
          <a:p>
            <a:pPr>
              <a:lnSpc>
                <a:spcPts val="2880"/>
              </a:lnSpc>
            </a:pPr>
            <a:r>
              <a:rPr lang="en-US" sz="2400" b="1" dirty="0">
                <a:ln w="0"/>
                <a:solidFill>
                  <a:srgbClr val="233E5E"/>
                </a:solidFill>
                <a:latin typeface="Prompt SemiBold" panose="00000700000000000000" pitchFamily="2" charset="-34"/>
                <a:cs typeface="Prompt SemiBold" panose="00000700000000000000" pitchFamily="2" charset="-34"/>
              </a:rPr>
              <a:t>Amazon, USPS or UPS</a:t>
            </a:r>
          </a:p>
          <a:p>
            <a:pPr>
              <a:lnSpc>
                <a:spcPts val="2880"/>
              </a:lnSpc>
            </a:pPr>
            <a:endParaRPr lang="en-US" sz="2400" b="1" dirty="0">
              <a:ln w="0"/>
              <a:solidFill>
                <a:srgbClr val="233E5E"/>
              </a:solidFill>
              <a:latin typeface="Prompt SemiBold" panose="00000700000000000000" pitchFamily="2" charset="-34"/>
              <a:cs typeface="Prompt SemiBold" panose="00000700000000000000" pitchFamily="2" charset="-34"/>
            </a:endParaRPr>
          </a:p>
        </p:txBody>
      </p:sp>
      <p:pic>
        <p:nvPicPr>
          <p:cNvPr id="14" name="Picture 13" descr="Icon&#10;&#10;Description automatically generated">
            <a:extLst>
              <a:ext uri="{FF2B5EF4-FFF2-40B4-BE49-F238E27FC236}">
                <a16:creationId xmlns:a16="http://schemas.microsoft.com/office/drawing/2014/main" id="{1D1B8C91-3CB6-4D70-AAD2-283490BB2E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0780" y="1579915"/>
            <a:ext cx="1334219" cy="1334219"/>
          </a:xfrm>
          <a:prstGeom prst="rect">
            <a:avLst/>
          </a:prstGeom>
        </p:spPr>
      </p:pic>
    </p:spTree>
    <p:extLst>
      <p:ext uri="{BB962C8B-B14F-4D97-AF65-F5344CB8AC3E}">
        <p14:creationId xmlns:p14="http://schemas.microsoft.com/office/powerpoint/2010/main" val="371135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D48E00F-7F21-49F3-838E-BEEED706FC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0" y="5162550"/>
            <a:ext cx="12192000" cy="1695450"/>
          </a:xfrm>
          <a:prstGeom prst="rect">
            <a:avLst/>
          </a:prstGeom>
        </p:spPr>
      </p:pic>
      <p:pic>
        <p:nvPicPr>
          <p:cNvPr id="6" name="Picture 5">
            <a:extLst>
              <a:ext uri="{FF2B5EF4-FFF2-40B4-BE49-F238E27FC236}">
                <a16:creationId xmlns:a16="http://schemas.microsoft.com/office/drawing/2014/main" id="{B0749916-0AF3-49C1-A2A6-36A14EE41940}"/>
              </a:ext>
            </a:extLst>
          </p:cNvPr>
          <p:cNvPicPr>
            <a:picLocks noChangeAspect="1"/>
          </p:cNvPicPr>
          <p:nvPr/>
        </p:nvPicPr>
        <p:blipFill>
          <a:blip r:embed="rId4"/>
          <a:stretch>
            <a:fillRect/>
          </a:stretch>
        </p:blipFill>
        <p:spPr>
          <a:xfrm rot="10800000">
            <a:off x="-292954" y="-44827"/>
            <a:ext cx="12630565" cy="1407107"/>
          </a:xfrm>
          <a:prstGeom prst="rect">
            <a:avLst/>
          </a:prstGeom>
        </p:spPr>
      </p:pic>
      <p:sp>
        <p:nvSpPr>
          <p:cNvPr id="7" name="TextBox 6">
            <a:extLst>
              <a:ext uri="{FF2B5EF4-FFF2-40B4-BE49-F238E27FC236}">
                <a16:creationId xmlns:a16="http://schemas.microsoft.com/office/drawing/2014/main" id="{FAF7B265-5C13-4832-BAD1-FBADCDD15F5D}"/>
              </a:ext>
            </a:extLst>
          </p:cNvPr>
          <p:cNvSpPr txBox="1"/>
          <p:nvPr/>
        </p:nvSpPr>
        <p:spPr>
          <a:xfrm>
            <a:off x="581398" y="3224389"/>
            <a:ext cx="7939314" cy="1544012"/>
          </a:xfrm>
          <a:prstGeom prst="rect">
            <a:avLst/>
          </a:prstGeom>
          <a:noFill/>
        </p:spPr>
        <p:txBody>
          <a:bodyPr wrap="square" rtlCol="0">
            <a:spAutoFit/>
          </a:bodyPr>
          <a:lstStyle/>
          <a:p>
            <a:pPr>
              <a:spcAft>
                <a:spcPts val="1200"/>
              </a:spcAft>
            </a:pPr>
            <a:r>
              <a:rPr lang="en-US" sz="3600" b="1" dirty="0">
                <a:ln w="0"/>
                <a:solidFill>
                  <a:srgbClr val="74AA50"/>
                </a:solidFill>
                <a:latin typeface="Prompt SemiBold" panose="00000700000000000000" pitchFamily="2" charset="-34"/>
                <a:cs typeface="Prompt SemiBold" panose="00000700000000000000" pitchFamily="2" charset="-34"/>
              </a:rPr>
              <a:t>Example #3:</a:t>
            </a:r>
          </a:p>
          <a:p>
            <a:pPr>
              <a:lnSpc>
                <a:spcPts val="2880"/>
              </a:lnSpc>
            </a:pPr>
            <a:r>
              <a:rPr lang="en-US" sz="2400" b="1" dirty="0">
                <a:ln w="0"/>
                <a:solidFill>
                  <a:srgbClr val="233E5E"/>
                </a:solidFill>
                <a:latin typeface="Prompt SemiBold" panose="00000700000000000000" pitchFamily="2" charset="-34"/>
                <a:cs typeface="Prompt SemiBold" panose="00000700000000000000" pitchFamily="2" charset="-34"/>
              </a:rPr>
              <a:t>Phishing Attack from overseas with </a:t>
            </a:r>
          </a:p>
          <a:p>
            <a:pPr>
              <a:lnSpc>
                <a:spcPts val="2880"/>
              </a:lnSpc>
            </a:pPr>
            <a:r>
              <a:rPr lang="en-US" sz="2400" b="1" dirty="0">
                <a:ln w="0"/>
                <a:solidFill>
                  <a:srgbClr val="233E5E"/>
                </a:solidFill>
                <a:latin typeface="Prompt SemiBold" panose="00000700000000000000" pitchFamily="2" charset="-34"/>
                <a:cs typeface="Prompt SemiBold" panose="00000700000000000000" pitchFamily="2" charset="-34"/>
              </a:rPr>
              <a:t>attachment in email Inbox</a:t>
            </a:r>
          </a:p>
        </p:txBody>
      </p:sp>
      <p:pic>
        <p:nvPicPr>
          <p:cNvPr id="9" name="Picture 8" descr="Icon&#10;&#10;Description automatically generated">
            <a:extLst>
              <a:ext uri="{FF2B5EF4-FFF2-40B4-BE49-F238E27FC236}">
                <a16:creationId xmlns:a16="http://schemas.microsoft.com/office/drawing/2014/main" id="{5DFCDF82-25D5-4958-8528-6BDCC360F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5029" y="1756430"/>
            <a:ext cx="1334219" cy="1334219"/>
          </a:xfrm>
          <a:prstGeom prst="rect">
            <a:avLst/>
          </a:prstGeom>
        </p:spPr>
      </p:pic>
      <p:pic>
        <p:nvPicPr>
          <p:cNvPr id="4" name="Picture 3">
            <a:extLst>
              <a:ext uri="{FF2B5EF4-FFF2-40B4-BE49-F238E27FC236}">
                <a16:creationId xmlns:a16="http://schemas.microsoft.com/office/drawing/2014/main" id="{32402B8F-F015-E44A-BBCB-710DC8381C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6982"/>
          <a:stretch/>
        </p:blipFill>
        <p:spPr bwMode="auto">
          <a:xfrm>
            <a:off x="5626310" y="1868080"/>
            <a:ext cx="5984292" cy="36693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1420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C3AA26C-0F34-4A21-A753-7A5457C394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0" y="5162550"/>
            <a:ext cx="12192000" cy="1695450"/>
          </a:xfrm>
          <a:prstGeom prst="rect">
            <a:avLst/>
          </a:prstGeom>
        </p:spPr>
      </p:pic>
      <p:pic>
        <p:nvPicPr>
          <p:cNvPr id="6" name="Picture 5">
            <a:extLst>
              <a:ext uri="{FF2B5EF4-FFF2-40B4-BE49-F238E27FC236}">
                <a16:creationId xmlns:a16="http://schemas.microsoft.com/office/drawing/2014/main" id="{C59D6A5F-770E-4530-A42E-4CE536921412}"/>
              </a:ext>
            </a:extLst>
          </p:cNvPr>
          <p:cNvPicPr>
            <a:picLocks noChangeAspect="1"/>
          </p:cNvPicPr>
          <p:nvPr/>
        </p:nvPicPr>
        <p:blipFill>
          <a:blip r:embed="rId4"/>
          <a:stretch>
            <a:fillRect/>
          </a:stretch>
        </p:blipFill>
        <p:spPr>
          <a:xfrm rot="10800000">
            <a:off x="-292954" y="-44827"/>
            <a:ext cx="12630565" cy="1407107"/>
          </a:xfrm>
          <a:prstGeom prst="rect">
            <a:avLst/>
          </a:prstGeom>
        </p:spPr>
      </p:pic>
      <p:pic>
        <p:nvPicPr>
          <p:cNvPr id="5" name="Picture 4">
            <a:extLst>
              <a:ext uri="{FF2B5EF4-FFF2-40B4-BE49-F238E27FC236}">
                <a16:creationId xmlns:a16="http://schemas.microsoft.com/office/drawing/2014/main" id="{675101D8-8B56-0940-BCD3-C63235D81C43}"/>
              </a:ext>
            </a:extLst>
          </p:cNvPr>
          <p:cNvPicPr>
            <a:picLocks noChangeAspect="1"/>
          </p:cNvPicPr>
          <p:nvPr/>
        </p:nvPicPr>
        <p:blipFill rotWithShape="1">
          <a:blip r:embed="rId5">
            <a:extLst>
              <a:ext uri="{28A0092B-C50C-407E-A947-70E740481C1C}">
                <a14:useLocalDpi xmlns:a14="http://schemas.microsoft.com/office/drawing/2010/main" val="0"/>
              </a:ext>
            </a:extLst>
          </a:blip>
          <a:srcRect r="52776" b="40616"/>
          <a:stretch/>
        </p:blipFill>
        <p:spPr>
          <a:xfrm>
            <a:off x="6380856" y="1915064"/>
            <a:ext cx="5056727" cy="386240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B83212D2-2087-487F-9CF1-8499579F967E}"/>
              </a:ext>
            </a:extLst>
          </p:cNvPr>
          <p:cNvSpPr txBox="1"/>
          <p:nvPr/>
        </p:nvSpPr>
        <p:spPr>
          <a:xfrm>
            <a:off x="679164" y="3157760"/>
            <a:ext cx="7939314" cy="1169551"/>
          </a:xfrm>
          <a:prstGeom prst="rect">
            <a:avLst/>
          </a:prstGeom>
          <a:noFill/>
        </p:spPr>
        <p:txBody>
          <a:bodyPr wrap="square" rtlCol="0">
            <a:spAutoFit/>
          </a:bodyPr>
          <a:lstStyle/>
          <a:p>
            <a:pPr>
              <a:spcAft>
                <a:spcPts val="1200"/>
              </a:spcAft>
            </a:pPr>
            <a:r>
              <a:rPr lang="en-US" sz="3600" b="1" dirty="0">
                <a:ln w="0"/>
                <a:solidFill>
                  <a:srgbClr val="74AA50"/>
                </a:solidFill>
                <a:latin typeface="Prompt SemiBold" panose="00000700000000000000" pitchFamily="2" charset="-34"/>
                <a:cs typeface="Prompt SemiBold" panose="00000700000000000000" pitchFamily="2" charset="-34"/>
              </a:rPr>
              <a:t>Example #4:</a:t>
            </a:r>
          </a:p>
          <a:p>
            <a:r>
              <a:rPr lang="en-US" sz="2400" b="1" dirty="0">
                <a:ln w="0"/>
                <a:solidFill>
                  <a:srgbClr val="233E5E"/>
                </a:solidFill>
                <a:latin typeface="Prompt SemiBold" panose="00000700000000000000" pitchFamily="2" charset="-34"/>
                <a:cs typeface="Prompt SemiBold" panose="00000700000000000000" pitchFamily="2" charset="-34"/>
              </a:rPr>
              <a:t>Phishing Attack with a wire transfer or gift card request</a:t>
            </a:r>
          </a:p>
        </p:txBody>
      </p:sp>
      <p:pic>
        <p:nvPicPr>
          <p:cNvPr id="9" name="Picture 8" descr="Icon&#10;&#10;Description automatically generated">
            <a:extLst>
              <a:ext uri="{FF2B5EF4-FFF2-40B4-BE49-F238E27FC236}">
                <a16:creationId xmlns:a16="http://schemas.microsoft.com/office/drawing/2014/main" id="{30C14A42-E1AE-4CF5-B1F0-03B2138F2E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2795" y="1689801"/>
            <a:ext cx="1334219" cy="1334219"/>
          </a:xfrm>
          <a:prstGeom prst="rect">
            <a:avLst/>
          </a:prstGeom>
        </p:spPr>
      </p:pic>
    </p:spTree>
    <p:extLst>
      <p:ext uri="{BB962C8B-B14F-4D97-AF65-F5344CB8AC3E}">
        <p14:creationId xmlns:p14="http://schemas.microsoft.com/office/powerpoint/2010/main" val="1367448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5FF34B-8889-CF42-8848-3C7876D3C31F}"/>
              </a:ext>
            </a:extLst>
          </p:cNvPr>
          <p:cNvPicPr>
            <a:picLocks noChangeAspect="1"/>
          </p:cNvPicPr>
          <p:nvPr/>
        </p:nvPicPr>
        <p:blipFill rotWithShape="1">
          <a:blip r:embed="rId2"/>
          <a:srcRect r="19001"/>
          <a:stretch/>
        </p:blipFill>
        <p:spPr>
          <a:xfrm>
            <a:off x="5020573" y="2372716"/>
            <a:ext cx="6590581" cy="23513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Graphic 4">
            <a:extLst>
              <a:ext uri="{FF2B5EF4-FFF2-40B4-BE49-F238E27FC236}">
                <a16:creationId xmlns:a16="http://schemas.microsoft.com/office/drawing/2014/main" id="{1328C348-9635-4734-B588-2E6E346CAC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0" y="5162550"/>
            <a:ext cx="12192000" cy="1695450"/>
          </a:xfrm>
          <a:prstGeom prst="rect">
            <a:avLst/>
          </a:prstGeom>
        </p:spPr>
      </p:pic>
      <p:pic>
        <p:nvPicPr>
          <p:cNvPr id="6" name="Picture 5">
            <a:extLst>
              <a:ext uri="{FF2B5EF4-FFF2-40B4-BE49-F238E27FC236}">
                <a16:creationId xmlns:a16="http://schemas.microsoft.com/office/drawing/2014/main" id="{478B11C3-14B0-44A4-8309-6ABCB184491F}"/>
              </a:ext>
            </a:extLst>
          </p:cNvPr>
          <p:cNvPicPr>
            <a:picLocks noChangeAspect="1"/>
          </p:cNvPicPr>
          <p:nvPr/>
        </p:nvPicPr>
        <p:blipFill>
          <a:blip r:embed="rId5"/>
          <a:stretch>
            <a:fillRect/>
          </a:stretch>
        </p:blipFill>
        <p:spPr>
          <a:xfrm rot="10800000">
            <a:off x="-292954" y="-44827"/>
            <a:ext cx="12630565" cy="1407107"/>
          </a:xfrm>
          <a:prstGeom prst="rect">
            <a:avLst/>
          </a:prstGeom>
        </p:spPr>
      </p:pic>
      <p:sp>
        <p:nvSpPr>
          <p:cNvPr id="7" name="TextBox 6">
            <a:extLst>
              <a:ext uri="{FF2B5EF4-FFF2-40B4-BE49-F238E27FC236}">
                <a16:creationId xmlns:a16="http://schemas.microsoft.com/office/drawing/2014/main" id="{6CE69BCE-F508-40A3-B3C0-1AF0D2C1B421}"/>
              </a:ext>
            </a:extLst>
          </p:cNvPr>
          <p:cNvSpPr txBox="1"/>
          <p:nvPr/>
        </p:nvSpPr>
        <p:spPr>
          <a:xfrm>
            <a:off x="679164" y="3157760"/>
            <a:ext cx="4092861" cy="1538883"/>
          </a:xfrm>
          <a:prstGeom prst="rect">
            <a:avLst/>
          </a:prstGeom>
          <a:noFill/>
        </p:spPr>
        <p:txBody>
          <a:bodyPr wrap="square" rtlCol="0">
            <a:spAutoFit/>
          </a:bodyPr>
          <a:lstStyle/>
          <a:p>
            <a:pPr>
              <a:spcAft>
                <a:spcPts val="1200"/>
              </a:spcAft>
            </a:pPr>
            <a:r>
              <a:rPr lang="en-US" sz="3600" b="1" dirty="0">
                <a:ln w="0"/>
                <a:solidFill>
                  <a:srgbClr val="74AA50"/>
                </a:solidFill>
                <a:latin typeface="Prompt SemiBold" panose="00000700000000000000" pitchFamily="2" charset="-34"/>
                <a:cs typeface="Prompt SemiBold" panose="00000700000000000000" pitchFamily="2" charset="-34"/>
              </a:rPr>
              <a:t>Example #4:</a:t>
            </a:r>
          </a:p>
          <a:p>
            <a:r>
              <a:rPr lang="en-US" sz="2400" b="1" dirty="0">
                <a:ln w="0"/>
                <a:solidFill>
                  <a:srgbClr val="233E5E"/>
                </a:solidFill>
                <a:latin typeface="Prompt SemiBold" panose="00000700000000000000" pitchFamily="2" charset="-34"/>
                <a:cs typeface="Prompt SemiBold" panose="00000700000000000000" pitchFamily="2" charset="-34"/>
              </a:rPr>
              <a:t>Phishing Attack with </a:t>
            </a:r>
          </a:p>
          <a:p>
            <a:r>
              <a:rPr lang="en-US" sz="2400" b="1" dirty="0">
                <a:ln w="0"/>
                <a:solidFill>
                  <a:srgbClr val="233E5E"/>
                </a:solidFill>
                <a:latin typeface="Prompt SemiBold" panose="00000700000000000000" pitchFamily="2" charset="-34"/>
                <a:cs typeface="Prompt SemiBold" panose="00000700000000000000" pitchFamily="2" charset="-34"/>
              </a:rPr>
              <a:t>Attempt to gain information</a:t>
            </a:r>
          </a:p>
        </p:txBody>
      </p:sp>
      <p:pic>
        <p:nvPicPr>
          <p:cNvPr id="9" name="Picture 8" descr="Icon&#10;&#10;Description automatically generated">
            <a:extLst>
              <a:ext uri="{FF2B5EF4-FFF2-40B4-BE49-F238E27FC236}">
                <a16:creationId xmlns:a16="http://schemas.microsoft.com/office/drawing/2014/main" id="{1E45D894-A463-4538-A9B6-DE8B7BBF44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2795" y="1689801"/>
            <a:ext cx="1334219" cy="1334219"/>
          </a:xfrm>
          <a:prstGeom prst="rect">
            <a:avLst/>
          </a:prstGeom>
        </p:spPr>
      </p:pic>
    </p:spTree>
    <p:extLst>
      <p:ext uri="{BB962C8B-B14F-4D97-AF65-F5344CB8AC3E}">
        <p14:creationId xmlns:p14="http://schemas.microsoft.com/office/powerpoint/2010/main" val="3840492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8C289-2A6B-47FA-A61F-C6B820207F0D}"/>
              </a:ext>
            </a:extLst>
          </p:cNvPr>
          <p:cNvSpPr/>
          <p:nvPr/>
        </p:nvSpPr>
        <p:spPr>
          <a:xfrm>
            <a:off x="6602083" y="1426234"/>
            <a:ext cx="5329156" cy="5152845"/>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D07A33-2EDE-452D-8505-CB8FBF3F1F3C}"/>
              </a:ext>
            </a:extLst>
          </p:cNvPr>
          <p:cNvPicPr>
            <a:picLocks noChangeAspect="1"/>
          </p:cNvPicPr>
          <p:nvPr/>
        </p:nvPicPr>
        <p:blipFill>
          <a:blip r:embed="rId3"/>
          <a:stretch>
            <a:fillRect/>
          </a:stretch>
        </p:blipFill>
        <p:spPr>
          <a:xfrm>
            <a:off x="6803319" y="1474989"/>
            <a:ext cx="4868465" cy="4908473"/>
          </a:xfrm>
          <a:prstGeom prst="rect">
            <a:avLst/>
          </a:prstGeom>
        </p:spPr>
      </p:pic>
      <p:pic>
        <p:nvPicPr>
          <p:cNvPr id="6" name="Picture 5">
            <a:extLst>
              <a:ext uri="{FF2B5EF4-FFF2-40B4-BE49-F238E27FC236}">
                <a16:creationId xmlns:a16="http://schemas.microsoft.com/office/drawing/2014/main" id="{E15C2461-D75C-4135-9849-8E84CA71CEB2}"/>
              </a:ext>
            </a:extLst>
          </p:cNvPr>
          <p:cNvPicPr>
            <a:picLocks noChangeAspect="1"/>
          </p:cNvPicPr>
          <p:nvPr/>
        </p:nvPicPr>
        <p:blipFill>
          <a:blip r:embed="rId4"/>
          <a:stretch>
            <a:fillRect/>
          </a:stretch>
        </p:blipFill>
        <p:spPr>
          <a:xfrm rot="10800000">
            <a:off x="-292954" y="-44827"/>
            <a:ext cx="12630565" cy="1407107"/>
          </a:xfrm>
          <a:prstGeom prst="rect">
            <a:avLst/>
          </a:prstGeom>
        </p:spPr>
      </p:pic>
      <p:pic>
        <p:nvPicPr>
          <p:cNvPr id="7" name="Picture 6">
            <a:extLst>
              <a:ext uri="{FF2B5EF4-FFF2-40B4-BE49-F238E27FC236}">
                <a16:creationId xmlns:a16="http://schemas.microsoft.com/office/drawing/2014/main" id="{09FC3C82-3D6E-4E2A-8F35-17877CFD9BD6}"/>
              </a:ext>
            </a:extLst>
          </p:cNvPr>
          <p:cNvPicPr>
            <a:picLocks noChangeAspect="1"/>
          </p:cNvPicPr>
          <p:nvPr/>
        </p:nvPicPr>
        <p:blipFill>
          <a:blip r:embed="rId5"/>
          <a:stretch>
            <a:fillRect/>
          </a:stretch>
        </p:blipFill>
        <p:spPr>
          <a:xfrm>
            <a:off x="1084598" y="813328"/>
            <a:ext cx="3485072" cy="3364560"/>
          </a:xfrm>
          <a:prstGeom prst="rect">
            <a:avLst/>
          </a:prstGeom>
        </p:spPr>
      </p:pic>
      <p:pic>
        <p:nvPicPr>
          <p:cNvPr id="9" name="Graphic 8">
            <a:extLst>
              <a:ext uri="{FF2B5EF4-FFF2-40B4-BE49-F238E27FC236}">
                <a16:creationId xmlns:a16="http://schemas.microsoft.com/office/drawing/2014/main" id="{AC272A32-4129-4007-9A35-DBDD214DD8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44298" y="2069311"/>
            <a:ext cx="1118953" cy="1011361"/>
          </a:xfrm>
          <a:prstGeom prst="rect">
            <a:avLst/>
          </a:prstGeom>
        </p:spPr>
      </p:pic>
      <p:sp>
        <p:nvSpPr>
          <p:cNvPr id="11" name="TextBox 10">
            <a:extLst>
              <a:ext uri="{FF2B5EF4-FFF2-40B4-BE49-F238E27FC236}">
                <a16:creationId xmlns:a16="http://schemas.microsoft.com/office/drawing/2014/main" id="{AC62EBD7-DF2D-4B38-A8FE-DB1179BBEF31}"/>
              </a:ext>
            </a:extLst>
          </p:cNvPr>
          <p:cNvSpPr txBox="1"/>
          <p:nvPr/>
        </p:nvSpPr>
        <p:spPr>
          <a:xfrm>
            <a:off x="600013" y="4290696"/>
            <a:ext cx="7939314" cy="1538883"/>
          </a:xfrm>
          <a:prstGeom prst="rect">
            <a:avLst/>
          </a:prstGeom>
          <a:noFill/>
        </p:spPr>
        <p:txBody>
          <a:bodyPr wrap="square" rtlCol="0">
            <a:spAutoFit/>
          </a:bodyPr>
          <a:lstStyle/>
          <a:p>
            <a:pPr>
              <a:spcAft>
                <a:spcPts val="1200"/>
              </a:spcAft>
            </a:pPr>
            <a:r>
              <a:rPr lang="en-US" sz="3600" b="1" dirty="0">
                <a:ln w="0"/>
                <a:solidFill>
                  <a:srgbClr val="74AA50"/>
                </a:solidFill>
                <a:latin typeface="Prompt SemiBold" panose="00000700000000000000" pitchFamily="2" charset="-34"/>
                <a:cs typeface="Prompt SemiBold" panose="00000700000000000000" pitchFamily="2" charset="-34"/>
              </a:rPr>
              <a:t>Example #4:</a:t>
            </a:r>
          </a:p>
          <a:p>
            <a:r>
              <a:rPr lang="en-US" sz="2400" b="1" dirty="0">
                <a:ln w="0"/>
                <a:solidFill>
                  <a:srgbClr val="233E5E"/>
                </a:solidFill>
                <a:latin typeface="Prompt SemiBold" panose="00000700000000000000" pitchFamily="2" charset="-34"/>
                <a:cs typeface="Prompt SemiBold" panose="00000700000000000000" pitchFamily="2" charset="-34"/>
              </a:rPr>
              <a:t>An actual interaction I recently had</a:t>
            </a:r>
          </a:p>
          <a:p>
            <a:r>
              <a:rPr lang="en-US" sz="2400" b="1" dirty="0">
                <a:ln w="0"/>
                <a:solidFill>
                  <a:srgbClr val="233E5E"/>
                </a:solidFill>
                <a:latin typeface="Prompt SemiBold" panose="00000700000000000000" pitchFamily="2" charset="-34"/>
                <a:cs typeface="Prompt SemiBold" panose="00000700000000000000" pitchFamily="2" charset="-34"/>
              </a:rPr>
              <a:t>with a cyber criminal.</a:t>
            </a:r>
          </a:p>
        </p:txBody>
      </p:sp>
    </p:spTree>
    <p:extLst>
      <p:ext uri="{BB962C8B-B14F-4D97-AF65-F5344CB8AC3E}">
        <p14:creationId xmlns:p14="http://schemas.microsoft.com/office/powerpoint/2010/main" val="10803421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09F9F33-6B9C-4925-A541-33B10187DD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0" y="5162550"/>
            <a:ext cx="12192000" cy="1695450"/>
          </a:xfrm>
          <a:prstGeom prst="rect">
            <a:avLst/>
          </a:prstGeom>
        </p:spPr>
      </p:pic>
      <p:sp>
        <p:nvSpPr>
          <p:cNvPr id="8" name="Rectangle 7">
            <a:extLst>
              <a:ext uri="{FF2B5EF4-FFF2-40B4-BE49-F238E27FC236}">
                <a16:creationId xmlns:a16="http://schemas.microsoft.com/office/drawing/2014/main" id="{A5FEFC1C-2CE8-4FBF-8FFD-77509DE05208}"/>
              </a:ext>
            </a:extLst>
          </p:cNvPr>
          <p:cNvSpPr/>
          <p:nvPr/>
        </p:nvSpPr>
        <p:spPr>
          <a:xfrm>
            <a:off x="6573329" y="472117"/>
            <a:ext cx="5329156" cy="6009196"/>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19C98F-F97F-44E6-910C-7024CBA6C036}"/>
              </a:ext>
            </a:extLst>
          </p:cNvPr>
          <p:cNvSpPr txBox="1"/>
          <p:nvPr/>
        </p:nvSpPr>
        <p:spPr>
          <a:xfrm>
            <a:off x="827107" y="3896477"/>
            <a:ext cx="4690979" cy="1200329"/>
          </a:xfrm>
          <a:prstGeom prst="rect">
            <a:avLst/>
          </a:prstGeom>
          <a:noFill/>
        </p:spPr>
        <p:txBody>
          <a:bodyPr wrap="square" rtlCol="0">
            <a:spAutoFit/>
          </a:bodyPr>
          <a:lstStyle/>
          <a:p>
            <a:pPr>
              <a:spcAft>
                <a:spcPts val="1200"/>
              </a:spcAft>
            </a:pPr>
            <a:r>
              <a:rPr lang="en-US" sz="2400" b="1" i="1" dirty="0">
                <a:ln w="0"/>
                <a:solidFill>
                  <a:srgbClr val="233E5E"/>
                </a:solidFill>
              </a:rPr>
              <a:t>They don’t give up and will take whatever you’re willing to give.</a:t>
            </a:r>
            <a:endParaRPr lang="en-US" sz="2400" b="1" dirty="0">
              <a:ln w="0"/>
              <a:solidFill>
                <a:srgbClr val="233E5E"/>
              </a:solidFill>
            </a:endParaRPr>
          </a:p>
        </p:txBody>
      </p:sp>
      <p:pic>
        <p:nvPicPr>
          <p:cNvPr id="7" name="Picture 6">
            <a:extLst>
              <a:ext uri="{FF2B5EF4-FFF2-40B4-BE49-F238E27FC236}">
                <a16:creationId xmlns:a16="http://schemas.microsoft.com/office/drawing/2014/main" id="{50DD23C3-F1A6-4DD1-992E-10193C19751C}"/>
              </a:ext>
            </a:extLst>
          </p:cNvPr>
          <p:cNvPicPr>
            <a:picLocks noChangeAspect="1"/>
          </p:cNvPicPr>
          <p:nvPr/>
        </p:nvPicPr>
        <p:blipFill>
          <a:blip r:embed="rId4"/>
          <a:stretch>
            <a:fillRect/>
          </a:stretch>
        </p:blipFill>
        <p:spPr>
          <a:xfrm>
            <a:off x="6793043" y="600210"/>
            <a:ext cx="4231515" cy="5737647"/>
          </a:xfrm>
          <a:prstGeom prst="rect">
            <a:avLst/>
          </a:prstGeom>
        </p:spPr>
      </p:pic>
      <p:sp>
        <p:nvSpPr>
          <p:cNvPr id="9" name="TextBox 8">
            <a:extLst>
              <a:ext uri="{FF2B5EF4-FFF2-40B4-BE49-F238E27FC236}">
                <a16:creationId xmlns:a16="http://schemas.microsoft.com/office/drawing/2014/main" id="{3607C65F-147D-46EF-9C91-E8E32EE9B9A6}"/>
              </a:ext>
            </a:extLst>
          </p:cNvPr>
          <p:cNvSpPr txBox="1"/>
          <p:nvPr/>
        </p:nvSpPr>
        <p:spPr>
          <a:xfrm>
            <a:off x="746540" y="3061985"/>
            <a:ext cx="7939314" cy="646331"/>
          </a:xfrm>
          <a:prstGeom prst="rect">
            <a:avLst/>
          </a:prstGeom>
          <a:noFill/>
        </p:spPr>
        <p:txBody>
          <a:bodyPr wrap="square" rtlCol="0">
            <a:spAutoFit/>
          </a:bodyPr>
          <a:lstStyle/>
          <a:p>
            <a:pPr>
              <a:spcAft>
                <a:spcPts val="1200"/>
              </a:spcAft>
            </a:pPr>
            <a:r>
              <a:rPr lang="en-US" sz="3600" b="1" dirty="0">
                <a:ln w="0"/>
                <a:solidFill>
                  <a:srgbClr val="74AA50"/>
                </a:solidFill>
                <a:latin typeface="Prompt SemiBold" panose="00000700000000000000" pitchFamily="2" charset="-34"/>
                <a:cs typeface="Prompt SemiBold" panose="00000700000000000000" pitchFamily="2" charset="-34"/>
              </a:rPr>
              <a:t>STILL GOING……</a:t>
            </a:r>
            <a:endParaRPr lang="en-US" sz="2400" b="1" dirty="0">
              <a:ln w="0"/>
              <a:solidFill>
                <a:srgbClr val="233E5E"/>
              </a:solidFill>
              <a:latin typeface="Prompt SemiBold" panose="00000700000000000000" pitchFamily="2" charset="-34"/>
              <a:cs typeface="Prompt SemiBold" panose="00000700000000000000" pitchFamily="2" charset="-34"/>
            </a:endParaRPr>
          </a:p>
        </p:txBody>
      </p:sp>
      <p:pic>
        <p:nvPicPr>
          <p:cNvPr id="34818" name="Picture 2" descr="Energizer Bunny - Wikipedia">
            <a:extLst>
              <a:ext uri="{FF2B5EF4-FFF2-40B4-BE49-F238E27FC236}">
                <a16:creationId xmlns:a16="http://schemas.microsoft.com/office/drawing/2014/main" id="{0B47827A-456A-431F-BAC8-333261582C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582" y="234981"/>
            <a:ext cx="2364482" cy="276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4633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79B4C2-3B47-43FC-8CF0-69A35000DC6F}"/>
              </a:ext>
            </a:extLst>
          </p:cNvPr>
          <p:cNvSpPr txBox="1"/>
          <p:nvPr/>
        </p:nvSpPr>
        <p:spPr>
          <a:xfrm>
            <a:off x="3070974" y="1559917"/>
            <a:ext cx="9717180" cy="830997"/>
          </a:xfrm>
          <a:prstGeom prst="rect">
            <a:avLst/>
          </a:prstGeom>
          <a:noFill/>
        </p:spPr>
        <p:txBody>
          <a:bodyPr wrap="square" rtlCol="0">
            <a:spAutoFit/>
          </a:bodyPr>
          <a:lstStyle/>
          <a:p>
            <a:pPr>
              <a:spcAft>
                <a:spcPts val="1200"/>
              </a:spcAft>
            </a:pPr>
            <a:r>
              <a:rPr lang="en-US" sz="2400" b="1" i="1" dirty="0">
                <a:ln w="0"/>
                <a:solidFill>
                  <a:srgbClr val="233E5E"/>
                </a:solidFill>
              </a:rPr>
              <a:t>But this time we didn’t fall for it – and neither will                                            you now that you know what to look for.</a:t>
            </a:r>
            <a:endParaRPr lang="en-US" sz="2400" b="1" dirty="0">
              <a:ln w="0"/>
              <a:solidFill>
                <a:srgbClr val="233E5E"/>
              </a:solidFill>
            </a:endParaRPr>
          </a:p>
        </p:txBody>
      </p:sp>
      <p:sp>
        <p:nvSpPr>
          <p:cNvPr id="7" name="TextBox 6">
            <a:extLst>
              <a:ext uri="{FF2B5EF4-FFF2-40B4-BE49-F238E27FC236}">
                <a16:creationId xmlns:a16="http://schemas.microsoft.com/office/drawing/2014/main" id="{6A16EABE-888A-4438-B62A-D0B5D6D77F58}"/>
              </a:ext>
            </a:extLst>
          </p:cNvPr>
          <p:cNvSpPr txBox="1"/>
          <p:nvPr/>
        </p:nvSpPr>
        <p:spPr>
          <a:xfrm>
            <a:off x="3070974" y="985204"/>
            <a:ext cx="7939314" cy="646331"/>
          </a:xfrm>
          <a:prstGeom prst="rect">
            <a:avLst/>
          </a:prstGeom>
          <a:noFill/>
        </p:spPr>
        <p:txBody>
          <a:bodyPr wrap="square" rtlCol="0">
            <a:spAutoFit/>
          </a:bodyPr>
          <a:lstStyle/>
          <a:p>
            <a:pPr>
              <a:spcAft>
                <a:spcPts val="1200"/>
              </a:spcAft>
            </a:pPr>
            <a:r>
              <a:rPr lang="en-US" sz="3600" b="1" dirty="0">
                <a:ln w="0"/>
                <a:solidFill>
                  <a:srgbClr val="74AA50"/>
                </a:solidFill>
                <a:latin typeface="Prompt SemiBold" panose="00000700000000000000" pitchFamily="2" charset="-34"/>
                <a:cs typeface="Prompt SemiBold" panose="00000700000000000000" pitchFamily="2" charset="-34"/>
              </a:rPr>
              <a:t>STILL GOING……</a:t>
            </a:r>
            <a:endParaRPr lang="en-US" sz="2400" b="1" dirty="0">
              <a:ln w="0"/>
              <a:solidFill>
                <a:srgbClr val="233E5E"/>
              </a:solidFill>
              <a:latin typeface="Prompt SemiBold" panose="00000700000000000000" pitchFamily="2" charset="-34"/>
              <a:cs typeface="Prompt SemiBold" panose="00000700000000000000" pitchFamily="2" charset="-34"/>
            </a:endParaRPr>
          </a:p>
        </p:txBody>
      </p:sp>
      <p:pic>
        <p:nvPicPr>
          <p:cNvPr id="9" name="Graphic 8">
            <a:extLst>
              <a:ext uri="{FF2B5EF4-FFF2-40B4-BE49-F238E27FC236}">
                <a16:creationId xmlns:a16="http://schemas.microsoft.com/office/drawing/2014/main" id="{C2A93538-CC8D-418C-AC86-C10A980A1B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0" y="5162550"/>
            <a:ext cx="12192000" cy="1695450"/>
          </a:xfrm>
          <a:prstGeom prst="rect">
            <a:avLst/>
          </a:prstGeom>
        </p:spPr>
      </p:pic>
      <p:pic>
        <p:nvPicPr>
          <p:cNvPr id="5" name="Picture 4">
            <a:extLst>
              <a:ext uri="{FF2B5EF4-FFF2-40B4-BE49-F238E27FC236}">
                <a16:creationId xmlns:a16="http://schemas.microsoft.com/office/drawing/2014/main" id="{68A803AA-F1FE-47F0-BEEE-E4E593B954C6}"/>
              </a:ext>
            </a:extLst>
          </p:cNvPr>
          <p:cNvPicPr>
            <a:picLocks noChangeAspect="1"/>
          </p:cNvPicPr>
          <p:nvPr/>
        </p:nvPicPr>
        <p:blipFill>
          <a:blip r:embed="rId4"/>
          <a:stretch>
            <a:fillRect/>
          </a:stretch>
        </p:blipFill>
        <p:spPr>
          <a:xfrm>
            <a:off x="3128772" y="2831498"/>
            <a:ext cx="5934456" cy="2167128"/>
          </a:xfrm>
          <a:prstGeom prst="rect">
            <a:avLst/>
          </a:prstGeom>
        </p:spPr>
      </p:pic>
      <p:pic>
        <p:nvPicPr>
          <p:cNvPr id="10" name="Picture 2" descr="Energizer Bunny - Wikipedia">
            <a:extLst>
              <a:ext uri="{FF2B5EF4-FFF2-40B4-BE49-F238E27FC236}">
                <a16:creationId xmlns:a16="http://schemas.microsoft.com/office/drawing/2014/main" id="{EECAFC36-696E-43A6-8DBD-E9F04BCA1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582" y="234981"/>
            <a:ext cx="2364482" cy="276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046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510912" y="1573380"/>
            <a:ext cx="5929339" cy="1049049"/>
          </a:xfrm>
        </p:spPr>
        <p:txBody>
          <a:bodyPr anchor="t" anchorCtr="0">
            <a:noAutofit/>
          </a:bodyPr>
          <a:lstStyle/>
          <a:p>
            <a:pPr marL="0" indent="0">
              <a:spcAft>
                <a:spcPts val="0"/>
              </a:spcAft>
              <a:buClr>
                <a:srgbClr val="233E5E"/>
              </a:buClr>
              <a:buNone/>
            </a:pPr>
            <a:r>
              <a:rPr lang="en-US" sz="4000" b="1" dirty="0">
                <a:solidFill>
                  <a:srgbClr val="74AA50"/>
                </a:solidFill>
                <a:latin typeface="Prompt SemiBold" panose="00000700000000000000" pitchFamily="2" charset="-34"/>
                <a:cs typeface="Prompt SemiBold" panose="00000700000000000000" pitchFamily="2" charset="-34"/>
              </a:rPr>
              <a:t>IGNORE UNSOLICITED </a:t>
            </a:r>
          </a:p>
          <a:p>
            <a:pPr marL="0" indent="0">
              <a:spcAft>
                <a:spcPts val="0"/>
              </a:spcAft>
              <a:buClr>
                <a:srgbClr val="233E5E"/>
              </a:buClr>
              <a:buNone/>
            </a:pPr>
            <a:r>
              <a:rPr lang="en-US" sz="4000" b="1" dirty="0">
                <a:solidFill>
                  <a:srgbClr val="74AA50"/>
                </a:solidFill>
                <a:latin typeface="Prompt SemiBold" panose="00000700000000000000" pitchFamily="2" charset="-34"/>
                <a:cs typeface="Prompt SemiBold" panose="00000700000000000000" pitchFamily="2" charset="-34"/>
              </a:rPr>
              <a:t>LINKS IN EMAILS</a:t>
            </a:r>
          </a:p>
          <a:p>
            <a:pPr marL="0" indent="0">
              <a:buClr>
                <a:srgbClr val="233E5E"/>
              </a:buClr>
              <a:buNone/>
            </a:pPr>
            <a:endParaRPr lang="en-US" sz="2400" dirty="0"/>
          </a:p>
          <a:p>
            <a:pPr>
              <a:buFont typeface="Arial" panose="020B0604020202020204" pitchFamily="34" charset="0"/>
              <a:buChar char="•"/>
            </a:pPr>
            <a:r>
              <a:rPr lang="en-US" sz="2400" dirty="0">
                <a:solidFill>
                  <a:srgbClr val="233E5E"/>
                </a:solidFill>
                <a:latin typeface="Prompt" panose="00000500000000000000" pitchFamily="2" charset="-34"/>
                <a:cs typeface="Prompt" panose="00000500000000000000" pitchFamily="2" charset="-34"/>
              </a:rPr>
              <a:t>Malicious or fraudulent links in email and IM are a significant vector for both malware and social engineering attacks</a:t>
            </a:r>
          </a:p>
          <a:p>
            <a:pPr>
              <a:buFont typeface="Arial" panose="020B0604020202020204" pitchFamily="34" charset="0"/>
              <a:buChar char="•"/>
            </a:pPr>
            <a:r>
              <a:rPr lang="en-US" sz="2400" dirty="0">
                <a:solidFill>
                  <a:srgbClr val="233E5E"/>
                </a:solidFill>
                <a:latin typeface="Prompt" panose="00000500000000000000" pitchFamily="2" charset="-34"/>
                <a:cs typeface="Prompt" panose="00000500000000000000" pitchFamily="2" charset="-34"/>
              </a:rPr>
              <a:t>Reading email in plain text can help identify potentially malicious or fraudulent links</a:t>
            </a:r>
          </a:p>
          <a:p>
            <a:pPr marL="0" indent="0">
              <a:buClr>
                <a:srgbClr val="233E5E"/>
              </a:buClr>
              <a:buNone/>
            </a:pPr>
            <a:endParaRPr lang="en-US" sz="2400" dirty="0"/>
          </a:p>
        </p:txBody>
      </p:sp>
      <p:pic>
        <p:nvPicPr>
          <p:cNvPr id="5" name="Picture 2" descr="Image result for email link">
            <a:extLst>
              <a:ext uri="{FF2B5EF4-FFF2-40B4-BE49-F238E27FC236}">
                <a16:creationId xmlns:a16="http://schemas.microsoft.com/office/drawing/2014/main" id="{DD66BE60-4699-854C-81CA-1D7F5FCC4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817" y="1691150"/>
            <a:ext cx="4730290" cy="31386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Graphic 5">
            <a:extLst>
              <a:ext uri="{FF2B5EF4-FFF2-40B4-BE49-F238E27FC236}">
                <a16:creationId xmlns:a16="http://schemas.microsoft.com/office/drawing/2014/main" id="{63D086E8-2150-40E8-87DE-BDC64C30E9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0" y="5162550"/>
            <a:ext cx="12192000" cy="1695450"/>
          </a:xfrm>
          <a:prstGeom prst="rect">
            <a:avLst/>
          </a:prstGeom>
        </p:spPr>
      </p:pic>
      <p:pic>
        <p:nvPicPr>
          <p:cNvPr id="8" name="Picture 7">
            <a:extLst>
              <a:ext uri="{FF2B5EF4-FFF2-40B4-BE49-F238E27FC236}">
                <a16:creationId xmlns:a16="http://schemas.microsoft.com/office/drawing/2014/main" id="{FD5E532C-AAE4-4A0D-88B7-E64376E5505E}"/>
              </a:ext>
            </a:extLst>
          </p:cNvPr>
          <p:cNvPicPr>
            <a:picLocks noChangeAspect="1"/>
          </p:cNvPicPr>
          <p:nvPr/>
        </p:nvPicPr>
        <p:blipFill>
          <a:blip r:embed="rId5"/>
          <a:stretch>
            <a:fillRect/>
          </a:stretch>
        </p:blipFill>
        <p:spPr>
          <a:xfrm rot="10800000">
            <a:off x="-292954" y="-44827"/>
            <a:ext cx="12630565" cy="1407107"/>
          </a:xfrm>
          <a:prstGeom prst="rect">
            <a:avLst/>
          </a:prstGeom>
        </p:spPr>
      </p:pic>
    </p:spTree>
    <p:extLst>
      <p:ext uri="{BB962C8B-B14F-4D97-AF65-F5344CB8AC3E}">
        <p14:creationId xmlns:p14="http://schemas.microsoft.com/office/powerpoint/2010/main" val="3659743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E0256B-0E73-FB45-A691-106018047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47838">
            <a:off x="7065817" y="1715925"/>
            <a:ext cx="4658564" cy="309298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Graphic 4">
            <a:extLst>
              <a:ext uri="{FF2B5EF4-FFF2-40B4-BE49-F238E27FC236}">
                <a16:creationId xmlns:a16="http://schemas.microsoft.com/office/drawing/2014/main" id="{43A95AFB-DE89-49AD-9062-180836C48E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0" y="5196414"/>
            <a:ext cx="12192000" cy="1695450"/>
          </a:xfrm>
          <a:prstGeom prst="rect">
            <a:avLst/>
          </a:prstGeom>
        </p:spPr>
      </p:pic>
      <p:pic>
        <p:nvPicPr>
          <p:cNvPr id="6" name="Picture 5">
            <a:extLst>
              <a:ext uri="{FF2B5EF4-FFF2-40B4-BE49-F238E27FC236}">
                <a16:creationId xmlns:a16="http://schemas.microsoft.com/office/drawing/2014/main" id="{B9C98C17-0C0E-43BD-A4B9-FA262F5FE523}"/>
              </a:ext>
            </a:extLst>
          </p:cNvPr>
          <p:cNvPicPr>
            <a:picLocks noChangeAspect="1"/>
          </p:cNvPicPr>
          <p:nvPr/>
        </p:nvPicPr>
        <p:blipFill>
          <a:blip r:embed="rId5"/>
          <a:stretch>
            <a:fillRect/>
          </a:stretch>
        </p:blipFill>
        <p:spPr>
          <a:xfrm rot="10800000">
            <a:off x="-292954" y="-10963"/>
            <a:ext cx="12630565" cy="1407107"/>
          </a:xfrm>
          <a:prstGeom prst="rect">
            <a:avLst/>
          </a:prstGeom>
        </p:spPr>
      </p:pic>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467619" y="1855306"/>
            <a:ext cx="6382043" cy="1407109"/>
          </a:xfrm>
        </p:spPr>
        <p:txBody>
          <a:bodyPr anchor="t" anchorCtr="0">
            <a:noAutofit/>
          </a:bodyPr>
          <a:lstStyle/>
          <a:p>
            <a:pPr marL="0" indent="0">
              <a:buClr>
                <a:srgbClr val="233E5E"/>
              </a:buClr>
              <a:buNone/>
            </a:pPr>
            <a:r>
              <a:rPr lang="en-US" sz="2800" b="1" dirty="0">
                <a:solidFill>
                  <a:srgbClr val="74AA50"/>
                </a:solidFill>
                <a:latin typeface="Prompt SemiBold" panose="00000700000000000000" pitchFamily="2" charset="-34"/>
                <a:cs typeface="Prompt SemiBold" panose="00000700000000000000" pitchFamily="2" charset="-34"/>
              </a:rPr>
              <a:t>Don’t login to an account from a link received in email, IM or social network</a:t>
            </a:r>
          </a:p>
          <a:p>
            <a:pPr>
              <a:buFont typeface="Arial" panose="020B0604020202020204" pitchFamily="34" charset="0"/>
              <a:buChar char="•"/>
            </a:pPr>
            <a:r>
              <a:rPr lang="en-US" sz="1800" dirty="0">
                <a:solidFill>
                  <a:srgbClr val="233E5E"/>
                </a:solidFill>
                <a:latin typeface="Prompt" panose="00000500000000000000" pitchFamily="2" charset="-34"/>
                <a:cs typeface="Prompt" panose="00000500000000000000" pitchFamily="2" charset="-34"/>
              </a:rPr>
              <a:t>Never, ever login to an account after being directed there via a link received in an email, IM, or social networking message (i.e. Facebook). </a:t>
            </a:r>
          </a:p>
          <a:p>
            <a:pPr>
              <a:buFont typeface="Arial" panose="020B0604020202020204" pitchFamily="34" charset="0"/>
              <a:buChar char="•"/>
            </a:pPr>
            <a:r>
              <a:rPr lang="en-US" sz="1800" dirty="0">
                <a:solidFill>
                  <a:srgbClr val="233E5E"/>
                </a:solidFill>
                <a:latin typeface="Prompt" panose="00000500000000000000" pitchFamily="2" charset="-34"/>
                <a:cs typeface="Prompt" panose="00000500000000000000" pitchFamily="2" charset="-34"/>
              </a:rPr>
              <a:t>If you do follow a link that instructs you to login afterwards, close the page, then open a new page and visit the site using a previously bookmarked or known good link.</a:t>
            </a:r>
          </a:p>
          <a:p>
            <a:pPr marL="0" indent="0">
              <a:buClr>
                <a:srgbClr val="233E5E"/>
              </a:buClr>
              <a:buNone/>
            </a:pPr>
            <a:endParaRPr lang="en-US" sz="2400" dirty="0"/>
          </a:p>
        </p:txBody>
      </p:sp>
    </p:spTree>
    <p:extLst>
      <p:ext uri="{BB962C8B-B14F-4D97-AF65-F5344CB8AC3E}">
        <p14:creationId xmlns:p14="http://schemas.microsoft.com/office/powerpoint/2010/main" val="1077102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0C78F0-7579-4F05-B007-0C8A679E934A}"/>
              </a:ext>
            </a:extLst>
          </p:cNvPr>
          <p:cNvPicPr>
            <a:picLocks noChangeAspect="1"/>
          </p:cNvPicPr>
          <p:nvPr/>
        </p:nvPicPr>
        <p:blipFill>
          <a:blip r:embed="rId2"/>
          <a:stretch>
            <a:fillRect/>
          </a:stretch>
        </p:blipFill>
        <p:spPr>
          <a:xfrm>
            <a:off x="-108924" y="5450893"/>
            <a:ext cx="12630565" cy="1407107"/>
          </a:xfrm>
          <a:prstGeom prst="rect">
            <a:avLst/>
          </a:prstGeom>
        </p:spPr>
      </p:pic>
      <p:sp>
        <p:nvSpPr>
          <p:cNvPr id="9" name="Rectangle 8">
            <a:extLst>
              <a:ext uri="{FF2B5EF4-FFF2-40B4-BE49-F238E27FC236}">
                <a16:creationId xmlns:a16="http://schemas.microsoft.com/office/drawing/2014/main" id="{EFC52A58-A3FF-48EB-89E0-A20EDAA7C7FB}"/>
              </a:ext>
            </a:extLst>
          </p:cNvPr>
          <p:cNvSpPr/>
          <p:nvPr/>
        </p:nvSpPr>
        <p:spPr>
          <a:xfrm>
            <a:off x="-198120" y="-57573"/>
            <a:ext cx="12588240" cy="5604933"/>
          </a:xfrm>
          <a:prstGeom prst="rect">
            <a:avLst/>
          </a:prstGeom>
          <a:solidFill>
            <a:srgbClr val="24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3D07542-A196-43D2-A8C0-C0FC6BE2CDD5}"/>
              </a:ext>
            </a:extLst>
          </p:cNvPr>
          <p:cNvPicPr>
            <a:picLocks noChangeAspect="1"/>
          </p:cNvPicPr>
          <p:nvPr/>
        </p:nvPicPr>
        <p:blipFill rotWithShape="1">
          <a:blip r:embed="rId3">
            <a:alphaModFix amt="23000"/>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rcRect b="9483"/>
          <a:stretch/>
        </p:blipFill>
        <p:spPr>
          <a:xfrm>
            <a:off x="-108924" y="-122508"/>
            <a:ext cx="12588240" cy="6980508"/>
          </a:xfrm>
          <a:prstGeom prst="rect">
            <a:avLst/>
          </a:prstGeom>
        </p:spPr>
      </p:pic>
      <p:sp>
        <p:nvSpPr>
          <p:cNvPr id="7" name="TextBox 6">
            <a:extLst>
              <a:ext uri="{FF2B5EF4-FFF2-40B4-BE49-F238E27FC236}">
                <a16:creationId xmlns:a16="http://schemas.microsoft.com/office/drawing/2014/main" id="{1AB71BFF-A516-464C-9712-9527F99F31E2}"/>
              </a:ext>
            </a:extLst>
          </p:cNvPr>
          <p:cNvSpPr txBox="1"/>
          <p:nvPr/>
        </p:nvSpPr>
        <p:spPr>
          <a:xfrm>
            <a:off x="556056" y="1796994"/>
            <a:ext cx="9894160" cy="1746632"/>
          </a:xfrm>
          <a:prstGeom prst="rect">
            <a:avLst/>
          </a:prstGeom>
          <a:noFill/>
        </p:spPr>
        <p:txBody>
          <a:bodyPr wrap="square" rtlCol="0">
            <a:spAutoFit/>
          </a:bodyPr>
          <a:lstStyle/>
          <a:p>
            <a:pPr>
              <a:lnSpc>
                <a:spcPts val="4300"/>
              </a:lnSpc>
            </a:pPr>
            <a:r>
              <a:rPr lang="en-US" sz="4500" b="1" spc="-100" dirty="0">
                <a:latin typeface="Prompt SemiBold" panose="00000700000000000000" pitchFamily="2" charset="-34"/>
                <a:cs typeface="Prompt SemiBold" panose="00000700000000000000" pitchFamily="2" charset="-34"/>
              </a:rPr>
              <a:t>THE STATE OF</a:t>
            </a:r>
          </a:p>
          <a:p>
            <a:pPr>
              <a:lnSpc>
                <a:spcPts val="4300"/>
              </a:lnSpc>
            </a:pPr>
            <a:r>
              <a:rPr lang="en-US" sz="4500" b="1" spc="-100" dirty="0">
                <a:latin typeface="Prompt SemiBold" panose="00000700000000000000" pitchFamily="2" charset="-34"/>
                <a:cs typeface="Prompt SemiBold" panose="00000700000000000000" pitchFamily="2" charset="-34"/>
              </a:rPr>
              <a:t>CYBERSECURITY</a:t>
            </a:r>
          </a:p>
          <a:p>
            <a:pPr>
              <a:lnSpc>
                <a:spcPts val="4300"/>
              </a:lnSpc>
            </a:pPr>
            <a:endParaRPr lang="en-US" sz="4500" b="1" spc="-100" dirty="0">
              <a:solidFill>
                <a:schemeClr val="accent4">
                  <a:lumMod val="60000"/>
                  <a:lumOff val="40000"/>
                </a:schemeClr>
              </a:solidFill>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C627A8EA-B5BC-4374-B104-196FCE7C72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9951" y="5649500"/>
            <a:ext cx="2430050" cy="504946"/>
          </a:xfrm>
          <a:prstGeom prst="rect">
            <a:avLst/>
          </a:prstGeom>
        </p:spPr>
      </p:pic>
      <p:pic>
        <p:nvPicPr>
          <p:cNvPr id="10" name="Graphic 9">
            <a:extLst>
              <a:ext uri="{FF2B5EF4-FFF2-40B4-BE49-F238E27FC236}">
                <a16:creationId xmlns:a16="http://schemas.microsoft.com/office/drawing/2014/main" id="{C8B57767-C8C7-4246-BDF3-92968EEF9C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50216" y="5711025"/>
            <a:ext cx="1496338" cy="623474"/>
          </a:xfrm>
          <a:prstGeom prst="rect">
            <a:avLst/>
          </a:prstGeom>
        </p:spPr>
      </p:pic>
    </p:spTree>
    <p:extLst>
      <p:ext uri="{BB962C8B-B14F-4D97-AF65-F5344CB8AC3E}">
        <p14:creationId xmlns:p14="http://schemas.microsoft.com/office/powerpoint/2010/main" val="1554064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41C354F-5ADF-4C62-BC9E-1DB6D64C0D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0" y="5162550"/>
            <a:ext cx="12192000" cy="1695450"/>
          </a:xfrm>
          <a:prstGeom prst="rect">
            <a:avLst/>
          </a:prstGeom>
        </p:spPr>
      </p:pic>
      <p:pic>
        <p:nvPicPr>
          <p:cNvPr id="6" name="Picture 5">
            <a:extLst>
              <a:ext uri="{FF2B5EF4-FFF2-40B4-BE49-F238E27FC236}">
                <a16:creationId xmlns:a16="http://schemas.microsoft.com/office/drawing/2014/main" id="{A4F144B0-407B-4EE5-BEBC-D544C22A9ABE}"/>
              </a:ext>
            </a:extLst>
          </p:cNvPr>
          <p:cNvPicPr>
            <a:picLocks noChangeAspect="1"/>
          </p:cNvPicPr>
          <p:nvPr/>
        </p:nvPicPr>
        <p:blipFill>
          <a:blip r:embed="rId5"/>
          <a:stretch>
            <a:fillRect/>
          </a:stretch>
        </p:blipFill>
        <p:spPr>
          <a:xfrm rot="10800000">
            <a:off x="-292954" y="-10963"/>
            <a:ext cx="12630565" cy="1407107"/>
          </a:xfrm>
          <a:prstGeom prst="rect">
            <a:avLst/>
          </a:prstGeom>
        </p:spPr>
      </p:pic>
      <p:pic>
        <p:nvPicPr>
          <p:cNvPr id="3" name="Picture 2">
            <a:extLst>
              <a:ext uri="{FF2B5EF4-FFF2-40B4-BE49-F238E27FC236}">
                <a16:creationId xmlns:a16="http://schemas.microsoft.com/office/drawing/2014/main" id="{7A461B7D-07C2-4D8D-A999-F7F2F8CC22AB}"/>
              </a:ext>
            </a:extLst>
          </p:cNvPr>
          <p:cNvPicPr>
            <a:picLocks noChangeAspect="1"/>
          </p:cNvPicPr>
          <p:nvPr/>
        </p:nvPicPr>
        <p:blipFill>
          <a:blip r:embed="rId6"/>
          <a:stretch>
            <a:fillRect/>
          </a:stretch>
        </p:blipFill>
        <p:spPr>
          <a:xfrm>
            <a:off x="717228" y="1598493"/>
            <a:ext cx="5568022" cy="32149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a:extLst>
              <a:ext uri="{FF2B5EF4-FFF2-40B4-BE49-F238E27FC236}">
                <a16:creationId xmlns:a16="http://schemas.microsoft.com/office/drawing/2014/main" id="{57E0256B-0E73-FB45-A691-106018047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7549" y="4913644"/>
            <a:ext cx="2855037" cy="16059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Content Placeholder 2">
            <a:extLst>
              <a:ext uri="{FF2B5EF4-FFF2-40B4-BE49-F238E27FC236}">
                <a16:creationId xmlns:a16="http://schemas.microsoft.com/office/drawing/2014/main" id="{B38169A5-CDBD-5E45-AED4-82BA5B05189A}"/>
              </a:ext>
            </a:extLst>
          </p:cNvPr>
          <p:cNvSpPr>
            <a:spLocks noGrp="1"/>
          </p:cNvSpPr>
          <p:nvPr>
            <p:ph idx="1"/>
          </p:nvPr>
        </p:nvSpPr>
        <p:spPr>
          <a:xfrm>
            <a:off x="6330115" y="1518530"/>
            <a:ext cx="5377132" cy="3097606"/>
          </a:xfrm>
        </p:spPr>
        <p:txBody>
          <a:bodyPr anchor="t" anchorCtr="0">
            <a:noAutofit/>
          </a:bodyPr>
          <a:lstStyle/>
          <a:p>
            <a:pPr marL="0" indent="0">
              <a:buClr>
                <a:srgbClr val="233E5E"/>
              </a:buClr>
              <a:buNone/>
            </a:pPr>
            <a:r>
              <a:rPr lang="en-US" sz="5400" b="1" dirty="0">
                <a:solidFill>
                  <a:srgbClr val="74AA50"/>
                </a:solidFill>
                <a:latin typeface="Prompt SemiBold" panose="00000700000000000000" pitchFamily="2" charset="-34"/>
                <a:cs typeface="Prompt SemiBold" panose="00000700000000000000" pitchFamily="2" charset="-34"/>
              </a:rPr>
              <a:t>DON’T FALL FOR IT</a:t>
            </a:r>
          </a:p>
          <a:p>
            <a:pPr marL="0" indent="0">
              <a:buNone/>
            </a:pPr>
            <a:r>
              <a:rPr lang="en-US" dirty="0">
                <a:solidFill>
                  <a:srgbClr val="233E5E"/>
                </a:solidFill>
                <a:latin typeface="Prompt" panose="00000500000000000000" pitchFamily="2" charset="-34"/>
                <a:cs typeface="Prompt" panose="00000500000000000000" pitchFamily="2" charset="-34"/>
              </a:rPr>
              <a:t>If a person calls and says he’s from Microsoft Support and wants to connect to your PC,  or says your PC is infected or sending email on its own..                         </a:t>
            </a:r>
          </a:p>
          <a:p>
            <a:pPr marL="0" indent="0">
              <a:buNone/>
            </a:pPr>
            <a:r>
              <a:rPr lang="en-US" b="1" i="1" dirty="0">
                <a:solidFill>
                  <a:srgbClr val="233E5E"/>
                </a:solidFill>
              </a:rPr>
              <a:t>HANG UP ON HIM!</a:t>
            </a:r>
          </a:p>
          <a:p>
            <a:pPr marL="0" indent="0">
              <a:buNone/>
            </a:pPr>
            <a:r>
              <a:rPr lang="en-US" dirty="0">
                <a:solidFill>
                  <a:srgbClr val="233E5E"/>
                </a:solidFill>
                <a:latin typeface="Prompt" panose="00000500000000000000" pitchFamily="2" charset="-34"/>
                <a:cs typeface="Prompt" panose="00000500000000000000" pitchFamily="2" charset="-34"/>
              </a:rPr>
              <a:t>Recommendation: Call the helpdesk if in doubt</a:t>
            </a:r>
          </a:p>
          <a:p>
            <a:pPr marL="0" indent="0">
              <a:buNone/>
            </a:pPr>
            <a:endParaRPr lang="en-US" dirty="0"/>
          </a:p>
          <a:p>
            <a:pPr marL="0" indent="0">
              <a:buNone/>
            </a:pPr>
            <a:endParaRPr lang="en-US" dirty="0"/>
          </a:p>
          <a:p>
            <a:pPr marL="0" indent="0">
              <a:buNone/>
            </a:pPr>
            <a:endParaRPr lang="en-US" dirty="0"/>
          </a:p>
          <a:p>
            <a:pPr marL="0" indent="0">
              <a:buNone/>
            </a:pPr>
            <a:br>
              <a:rPr lang="en-US" dirty="0"/>
            </a:br>
            <a:endParaRPr lang="en-US" dirty="0"/>
          </a:p>
          <a:p>
            <a:pPr marL="0" indent="0">
              <a:buNone/>
            </a:pPr>
            <a:endParaRPr lang="en-US" dirty="0"/>
          </a:p>
          <a:p>
            <a:pPr>
              <a:buFont typeface="Arial" panose="020B0604020202020204" pitchFamily="34" charset="0"/>
              <a:buChar char="•"/>
            </a:pPr>
            <a:endParaRPr lang="en-US" dirty="0"/>
          </a:p>
          <a:p>
            <a:pPr marL="0" indent="0">
              <a:buClr>
                <a:srgbClr val="233E5E"/>
              </a:buClr>
              <a:buNone/>
            </a:pPr>
            <a:endParaRPr lang="en-US" sz="2400" dirty="0"/>
          </a:p>
        </p:txBody>
      </p:sp>
    </p:spTree>
    <p:extLst>
      <p:ext uri="{BB962C8B-B14F-4D97-AF65-F5344CB8AC3E}">
        <p14:creationId xmlns:p14="http://schemas.microsoft.com/office/powerpoint/2010/main" val="35554635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6DE3B6-25AE-492D-89C7-7FCC5D138E02}"/>
              </a:ext>
            </a:extLst>
          </p:cNvPr>
          <p:cNvSpPr/>
          <p:nvPr/>
        </p:nvSpPr>
        <p:spPr>
          <a:xfrm>
            <a:off x="0" y="0"/>
            <a:ext cx="12404036" cy="5711688"/>
          </a:xfrm>
          <a:prstGeom prst="rect">
            <a:avLst/>
          </a:prstGeom>
          <a:solidFill>
            <a:srgbClr val="24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E8CA8DC5-E276-430F-9EE5-ADCDC17CF3FB}"/>
              </a:ext>
            </a:extLst>
          </p:cNvPr>
          <p:cNvSpPr txBox="1"/>
          <p:nvPr/>
        </p:nvSpPr>
        <p:spPr>
          <a:xfrm>
            <a:off x="3786360" y="842292"/>
            <a:ext cx="46192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Prompt Bold" panose="00000800000000000000" pitchFamily="2" charset="-34"/>
                <a:ea typeface="+mn-ea"/>
                <a:cs typeface="Prompt Bold" panose="00000800000000000000" pitchFamily="2" charset="-34"/>
              </a:rPr>
              <a:t>HOW CAN WE</a:t>
            </a:r>
            <a:endParaRPr kumimoji="0" lang="en-US" sz="9600" b="1" i="0" u="none" strike="noStrike" kern="1200" cap="none" spc="0" normalizeH="0" baseline="0" noProof="0" dirty="0">
              <a:ln>
                <a:noFill/>
              </a:ln>
              <a:solidFill>
                <a:prstClr val="white"/>
              </a:solidFill>
              <a:effectLst/>
              <a:uLnTx/>
              <a:uFillTx/>
              <a:latin typeface="Prompt Bold" panose="00000800000000000000" pitchFamily="2" charset="-34"/>
              <a:ea typeface="+mn-ea"/>
              <a:cs typeface="Prompt Bold" panose="00000800000000000000" pitchFamily="2" charset="-34"/>
            </a:endParaRPr>
          </a:p>
        </p:txBody>
      </p:sp>
      <p:sp>
        <p:nvSpPr>
          <p:cNvPr id="3" name="Rectangle 2">
            <a:extLst>
              <a:ext uri="{FF2B5EF4-FFF2-40B4-BE49-F238E27FC236}">
                <a16:creationId xmlns:a16="http://schemas.microsoft.com/office/drawing/2014/main" id="{2334961C-B253-43A2-A040-6E0647CF1B36}"/>
              </a:ext>
            </a:extLst>
          </p:cNvPr>
          <p:cNvSpPr/>
          <p:nvPr/>
        </p:nvSpPr>
        <p:spPr>
          <a:xfrm>
            <a:off x="3653010" y="1638139"/>
            <a:ext cx="4885980" cy="278537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500" b="0" i="0" u="none" strike="noStrike" kern="1200" cap="none" spc="0" normalizeH="0" baseline="0" noProof="0" dirty="0">
                <a:ln>
                  <a:noFill/>
                </a:ln>
                <a:solidFill>
                  <a:prstClr val="white"/>
                </a:solidFill>
                <a:effectLst/>
                <a:uLnTx/>
                <a:uFillTx/>
                <a:latin typeface="Prompt Bold" panose="00000800000000000000" pitchFamily="2" charset="-34"/>
                <a:ea typeface="+mn-ea"/>
                <a:cs typeface="Prompt Bold" panose="00000800000000000000" pitchFamily="2" charset="-34"/>
              </a:rPr>
              <a:t>HELP?</a:t>
            </a:r>
            <a:endParaRPr kumimoji="0" lang="en-US" sz="175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7" name="Picture 6" descr="A sign on the side of a building&#10;&#10;Description automatically generated">
            <a:extLst>
              <a:ext uri="{FF2B5EF4-FFF2-40B4-BE49-F238E27FC236}">
                <a16:creationId xmlns:a16="http://schemas.microsoft.com/office/drawing/2014/main" id="{CF0C9E24-23DA-4CDE-8E53-9AE3A01C8DB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 y="-243766"/>
            <a:ext cx="12404035" cy="7182678"/>
          </a:xfrm>
          <a:prstGeom prst="rect">
            <a:avLst/>
          </a:prstGeom>
        </p:spPr>
      </p:pic>
      <p:sp>
        <p:nvSpPr>
          <p:cNvPr id="4" name="TextBox 3">
            <a:extLst>
              <a:ext uri="{FF2B5EF4-FFF2-40B4-BE49-F238E27FC236}">
                <a16:creationId xmlns:a16="http://schemas.microsoft.com/office/drawing/2014/main" id="{DB5CA7C3-E5BC-4B9C-9AEB-CF0154B0F5F9}"/>
              </a:ext>
            </a:extLst>
          </p:cNvPr>
          <p:cNvSpPr txBox="1"/>
          <p:nvPr/>
        </p:nvSpPr>
        <p:spPr>
          <a:xfrm>
            <a:off x="4019369" y="3937709"/>
            <a:ext cx="4365298" cy="16004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8B616"/>
                </a:solidFill>
                <a:effectLst/>
                <a:uLnTx/>
                <a:uFillTx/>
                <a:latin typeface="Prompt Bold" panose="00000800000000000000" pitchFamily="2" charset="-34"/>
                <a:ea typeface="+mn-ea"/>
                <a:cs typeface="Prompt Bold" panose="00000800000000000000" pitchFamily="2" charset="-34"/>
              </a:rPr>
              <a:t>866-829-5557</a:t>
            </a:r>
            <a:endParaRPr kumimoji="0" lang="en-US" sz="8000" b="0" i="0" u="none" strike="noStrike" kern="1200" cap="none" spc="0" normalizeH="0" baseline="0" noProof="0" dirty="0">
              <a:ln>
                <a:noFill/>
              </a:ln>
              <a:solidFill>
                <a:srgbClr val="F8B616"/>
              </a:solidFill>
              <a:effectLst/>
              <a:uLnTx/>
              <a:uFillTx/>
              <a:latin typeface="Prompt Bold" panose="00000800000000000000" pitchFamily="2" charset="-34"/>
              <a:ea typeface="+mn-ea"/>
              <a:cs typeface="Prompt Bold" panose="00000800000000000000" pitchFamily="2" charset="-3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C3C42"/>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09052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F48625-2061-4891-A5E2-9AA56A666394}"/>
              </a:ext>
            </a:extLst>
          </p:cNvPr>
          <p:cNvSpPr/>
          <p:nvPr/>
        </p:nvSpPr>
        <p:spPr>
          <a:xfrm>
            <a:off x="7245" y="0"/>
            <a:ext cx="12404036" cy="5711688"/>
          </a:xfrm>
          <a:prstGeom prst="rect">
            <a:avLst/>
          </a:prstGeom>
          <a:solidFill>
            <a:srgbClr val="24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 name="Picture 2" descr="A person sitting at a desk and using a computer&#10;&#10;Description automatically generated">
            <a:extLst>
              <a:ext uri="{FF2B5EF4-FFF2-40B4-BE49-F238E27FC236}">
                <a16:creationId xmlns:a16="http://schemas.microsoft.com/office/drawing/2014/main" id="{A96FD2BD-12F1-4335-B810-8CC873B616E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7244" y="-866272"/>
            <a:ext cx="12404035" cy="8274056"/>
          </a:xfrm>
          <a:prstGeom prst="rect">
            <a:avLst/>
          </a:prstGeom>
        </p:spPr>
      </p:pic>
      <p:sp>
        <p:nvSpPr>
          <p:cNvPr id="6" name="TextBox 5">
            <a:extLst>
              <a:ext uri="{FF2B5EF4-FFF2-40B4-BE49-F238E27FC236}">
                <a16:creationId xmlns:a16="http://schemas.microsoft.com/office/drawing/2014/main" id="{D2D3AB25-B881-4783-B19A-5A7576009682}"/>
              </a:ext>
            </a:extLst>
          </p:cNvPr>
          <p:cNvSpPr txBox="1"/>
          <p:nvPr/>
        </p:nvSpPr>
        <p:spPr>
          <a:xfrm>
            <a:off x="799381" y="2154683"/>
            <a:ext cx="8508521" cy="2329484"/>
          </a:xfrm>
          <a:prstGeom prst="rect">
            <a:avLst/>
          </a:prstGeom>
          <a:noFill/>
        </p:spPr>
        <p:txBody>
          <a:bodyPr wrap="square">
            <a:spAutoFit/>
          </a:bodyPr>
          <a:lstStyle/>
          <a:p>
            <a:pPr>
              <a:lnSpc>
                <a:spcPts val="4300"/>
              </a:lnSpc>
            </a:pPr>
            <a:r>
              <a:rPr lang="en-US" sz="4400" b="1" spc="-100" dirty="0">
                <a:latin typeface="Prompt SemiBold" panose="00000700000000000000" pitchFamily="2" charset="-34"/>
                <a:cs typeface="Prompt SemiBold" panose="00000700000000000000" pitchFamily="2" charset="-34"/>
              </a:rPr>
              <a:t>MANAGED SERVICES</a:t>
            </a:r>
          </a:p>
          <a:p>
            <a:pPr>
              <a:lnSpc>
                <a:spcPts val="4300"/>
              </a:lnSpc>
            </a:pPr>
            <a:r>
              <a:rPr lang="en-US" sz="4400" b="1" spc="-100" dirty="0">
                <a:latin typeface="Prompt SemiBold" panose="00000700000000000000" pitchFamily="2" charset="-34"/>
                <a:cs typeface="Prompt SemiBold" panose="00000700000000000000" pitchFamily="2" charset="-34"/>
              </a:rPr>
              <a:t>BCDR SOLUTIONS</a:t>
            </a:r>
          </a:p>
          <a:p>
            <a:pPr>
              <a:lnSpc>
                <a:spcPts val="4300"/>
              </a:lnSpc>
            </a:pPr>
            <a:r>
              <a:rPr lang="en-US" sz="4400" b="1" spc="-100" dirty="0">
                <a:latin typeface="Prompt SemiBold" panose="00000700000000000000" pitchFamily="2" charset="-34"/>
                <a:cs typeface="Prompt SemiBold" panose="00000700000000000000" pitchFamily="2" charset="-34"/>
              </a:rPr>
              <a:t>HOSTING SOLUTIONS </a:t>
            </a:r>
          </a:p>
          <a:p>
            <a:pPr>
              <a:lnSpc>
                <a:spcPts val="4300"/>
              </a:lnSpc>
            </a:pPr>
            <a:r>
              <a:rPr lang="en-US" sz="4400" b="1" spc="-100" dirty="0">
                <a:latin typeface="Prompt SemiBold" panose="00000700000000000000" pitchFamily="2" charset="-34"/>
                <a:cs typeface="Prompt SemiBold" panose="00000700000000000000" pitchFamily="2" charset="-34"/>
              </a:rPr>
              <a:t>CYBER SECURITY SOLUTIONS</a:t>
            </a:r>
          </a:p>
        </p:txBody>
      </p:sp>
    </p:spTree>
    <p:extLst>
      <p:ext uri="{BB962C8B-B14F-4D97-AF65-F5344CB8AC3E}">
        <p14:creationId xmlns:p14="http://schemas.microsoft.com/office/powerpoint/2010/main" val="3432999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7D9C6B-A6F3-42D5-80C8-FC2C8806F63C}"/>
              </a:ext>
            </a:extLst>
          </p:cNvPr>
          <p:cNvSpPr/>
          <p:nvPr/>
        </p:nvSpPr>
        <p:spPr>
          <a:xfrm>
            <a:off x="-319556" y="0"/>
            <a:ext cx="12831114" cy="5668107"/>
          </a:xfrm>
          <a:prstGeom prst="rect">
            <a:avLst/>
          </a:prstGeom>
          <a:solidFill>
            <a:srgbClr val="244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4342" name="Picture 6" descr="Image result for servers">
            <a:extLst>
              <a:ext uri="{FF2B5EF4-FFF2-40B4-BE49-F238E27FC236}">
                <a16:creationId xmlns:a16="http://schemas.microsoft.com/office/drawing/2014/main" id="{E2EA0F4E-FEBC-4698-AE65-EC2CB429061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319557" y="0"/>
            <a:ext cx="12831114" cy="72032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7CB7AA-2F68-41D7-AFA8-0AC6FB923538}"/>
              </a:ext>
            </a:extLst>
          </p:cNvPr>
          <p:cNvSpPr txBox="1"/>
          <p:nvPr/>
        </p:nvSpPr>
        <p:spPr>
          <a:xfrm>
            <a:off x="318544" y="2429180"/>
            <a:ext cx="9328357" cy="2344873"/>
          </a:xfrm>
          <a:prstGeom prst="rect">
            <a:avLst/>
          </a:prstGeom>
          <a:noFill/>
        </p:spPr>
        <p:txBody>
          <a:bodyPr wrap="square" rtlCol="0">
            <a:spAutoFit/>
          </a:bodyPr>
          <a:lstStyle/>
          <a:p>
            <a:pPr>
              <a:lnSpc>
                <a:spcPts val="4300"/>
              </a:lnSpc>
            </a:pPr>
            <a:r>
              <a:rPr lang="en-US" sz="4500" b="1" spc="-100" dirty="0">
                <a:latin typeface="Prompt SemiBold" panose="00000700000000000000" pitchFamily="2" charset="-34"/>
                <a:cs typeface="Prompt SemiBold" panose="00000700000000000000" pitchFamily="2" charset="-34"/>
              </a:rPr>
              <a:t>For more information on ThrottleNet visit us online at throttlenet.com or call us toll free at </a:t>
            </a:r>
            <a:r>
              <a:rPr lang="en-US" sz="4800" b="1" i="0" u="sng" strike="noStrike" dirty="0">
                <a:effectLst/>
                <a:latin typeface="Prompt SemiBold" panose="00000700000000000000" pitchFamily="2" charset="-34"/>
                <a:cs typeface="Prompt SemiBold" panose="00000700000000000000" pitchFamily="2" charset="-34"/>
                <a:hlinkClick r:id="rId4">
                  <a:extLst>
                    <a:ext uri="{A12FA001-AC4F-418D-AE19-62706E023703}">
                      <ahyp:hlinkClr xmlns:ahyp="http://schemas.microsoft.com/office/drawing/2018/hyperlinkcolor" val="tx"/>
                    </a:ext>
                  </a:extLst>
                </a:hlinkClick>
              </a:rPr>
              <a:t>866-826-5966</a:t>
            </a:r>
            <a:endParaRPr lang="en-US" sz="4500" b="1" u="sng" spc="-100" dirty="0">
              <a:latin typeface="Prompt SemiBold" panose="00000700000000000000" pitchFamily="2" charset="-34"/>
              <a:cs typeface="Prompt SemiBold" panose="00000700000000000000" pitchFamily="2" charset="-34"/>
            </a:endParaRPr>
          </a:p>
        </p:txBody>
      </p:sp>
      <p:pic>
        <p:nvPicPr>
          <p:cNvPr id="8" name="Graphic 7">
            <a:extLst>
              <a:ext uri="{FF2B5EF4-FFF2-40B4-BE49-F238E27FC236}">
                <a16:creationId xmlns:a16="http://schemas.microsoft.com/office/drawing/2014/main" id="{04E85969-016A-460F-B38C-B2D87EDD0D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2517" y="6022762"/>
            <a:ext cx="2430050" cy="504946"/>
          </a:xfrm>
          <a:prstGeom prst="rect">
            <a:avLst/>
          </a:prstGeom>
        </p:spPr>
      </p:pic>
      <p:pic>
        <p:nvPicPr>
          <p:cNvPr id="10" name="Graphic 9">
            <a:extLst>
              <a:ext uri="{FF2B5EF4-FFF2-40B4-BE49-F238E27FC236}">
                <a16:creationId xmlns:a16="http://schemas.microsoft.com/office/drawing/2014/main" id="{9EE7EDE7-AF15-429C-B18C-F2B8B9FBFA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51167" y="6022762"/>
            <a:ext cx="1496338" cy="623474"/>
          </a:xfrm>
          <a:prstGeom prst="rect">
            <a:avLst/>
          </a:prstGeom>
        </p:spPr>
      </p:pic>
    </p:spTree>
    <p:extLst>
      <p:ext uri="{BB962C8B-B14F-4D97-AF65-F5344CB8AC3E}">
        <p14:creationId xmlns:p14="http://schemas.microsoft.com/office/powerpoint/2010/main" val="34644427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ign on the side of a building&#10;&#10;Description automatically generated">
            <a:extLst>
              <a:ext uri="{FF2B5EF4-FFF2-40B4-BE49-F238E27FC236}">
                <a16:creationId xmlns:a16="http://schemas.microsoft.com/office/drawing/2014/main" id="{43ABC767-56AF-4283-A2C9-7E8E236EC526}"/>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4383589A-D9A9-4C34-8403-CAB4286CC2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45734" y="5557915"/>
            <a:ext cx="2339725" cy="974885"/>
          </a:xfrm>
          <a:prstGeom prst="rect">
            <a:avLst/>
          </a:prstGeom>
          <a:effectLst>
            <a:glow rad="63500">
              <a:schemeClr val="accent4">
                <a:satMod val="175000"/>
                <a:alpha val="40000"/>
              </a:schemeClr>
            </a:glow>
          </a:effectLst>
        </p:spPr>
      </p:pic>
    </p:spTree>
    <p:extLst>
      <p:ext uri="{BB962C8B-B14F-4D97-AF65-F5344CB8AC3E}">
        <p14:creationId xmlns:p14="http://schemas.microsoft.com/office/powerpoint/2010/main" val="2919379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13FB4B-98AE-403B-BF87-86CA7E30B592}"/>
              </a:ext>
            </a:extLst>
          </p:cNvPr>
          <p:cNvPicPr>
            <a:picLocks noChangeAspect="1"/>
          </p:cNvPicPr>
          <p:nvPr/>
        </p:nvPicPr>
        <p:blipFill>
          <a:blip r:embed="rId2"/>
          <a:stretch>
            <a:fillRect/>
          </a:stretch>
        </p:blipFill>
        <p:spPr>
          <a:xfrm rot="10800000">
            <a:off x="-172185" y="0"/>
            <a:ext cx="12630565" cy="1407107"/>
          </a:xfrm>
          <a:prstGeom prst="rect">
            <a:avLst/>
          </a:prstGeom>
        </p:spPr>
      </p:pic>
      <p:pic>
        <p:nvPicPr>
          <p:cNvPr id="10" name="Picture 9" descr="A picture containing indoor, dark, silhouette&#10;&#10;Description automatically generated">
            <a:extLst>
              <a:ext uri="{FF2B5EF4-FFF2-40B4-BE49-F238E27FC236}">
                <a16:creationId xmlns:a16="http://schemas.microsoft.com/office/drawing/2014/main" id="{9EA88569-8469-4728-BC8F-AB5451496473}"/>
              </a:ext>
            </a:extLst>
          </p:cNvPr>
          <p:cNvPicPr>
            <a:picLocks noChangeAspect="1"/>
          </p:cNvPicPr>
          <p:nvPr/>
        </p:nvPicPr>
        <p:blipFill>
          <a:blip r:embed="rId3">
            <a:alphaModFix amt="51000"/>
            <a:extLst>
              <a:ext uri="{28A0092B-C50C-407E-A947-70E740481C1C}">
                <a14:useLocalDpi xmlns:a14="http://schemas.microsoft.com/office/drawing/2010/main" val="0"/>
              </a:ext>
            </a:extLst>
          </a:blip>
          <a:stretch>
            <a:fillRect/>
          </a:stretch>
        </p:blipFill>
        <p:spPr>
          <a:xfrm>
            <a:off x="-42527" y="-4903"/>
            <a:ext cx="12234527" cy="6858000"/>
          </a:xfrm>
          <a:prstGeom prst="rect">
            <a:avLst/>
          </a:prstGeom>
        </p:spPr>
      </p:pic>
      <p:sp>
        <p:nvSpPr>
          <p:cNvPr id="4" name="Rectangle 3">
            <a:extLst>
              <a:ext uri="{FF2B5EF4-FFF2-40B4-BE49-F238E27FC236}">
                <a16:creationId xmlns:a16="http://schemas.microsoft.com/office/drawing/2014/main" id="{0DE007C7-028B-5D42-B762-78A14886B7ED}"/>
              </a:ext>
            </a:extLst>
          </p:cNvPr>
          <p:cNvSpPr/>
          <p:nvPr/>
        </p:nvSpPr>
        <p:spPr>
          <a:xfrm>
            <a:off x="2947564" y="1460395"/>
            <a:ext cx="10392935" cy="520142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900" cap="none" spc="0" normalizeH="0" noProof="0" dirty="0">
                <a:ln>
                  <a:noFill/>
                </a:ln>
                <a:solidFill>
                  <a:srgbClr val="182740"/>
                </a:solidFill>
                <a:effectLst/>
                <a:uLnTx/>
                <a:uFillTx/>
                <a:latin typeface="Prompt SemiBold" panose="00000700000000000000" pitchFamily="2" charset="-34"/>
                <a:cs typeface="Prompt SemiBold" panose="00000700000000000000" pitchFamily="2" charset="-34"/>
              </a:rPr>
              <a:t>In 2020 A New Ransomware Attack Occurred Every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900" cap="none" spc="0" normalizeH="0" noProof="0" dirty="0">
                <a:ln>
                  <a:noFill/>
                </a:ln>
                <a:solidFill>
                  <a:srgbClr val="FFC000"/>
                </a:solidFill>
                <a:effectLst/>
                <a:uLnTx/>
                <a:uFillTx/>
                <a:latin typeface="Prompt SemiBold" panose="00000700000000000000" pitchFamily="2" charset="-34"/>
                <a:cs typeface="Prompt SemiBold" panose="00000700000000000000" pitchFamily="2" charset="-34"/>
              </a:rPr>
              <a:t>14 Seconds</a:t>
            </a:r>
          </a:p>
          <a:p>
            <a:pPr marL="0" marR="0" lvl="0" indent="0" defTabSz="914400" rtl="0" eaLnBrk="1" fontAlgn="auto" latinLnBrk="0" hangingPunct="1">
              <a:lnSpc>
                <a:spcPct val="100000"/>
              </a:lnSpc>
              <a:spcBef>
                <a:spcPts val="0"/>
              </a:spcBef>
              <a:spcAft>
                <a:spcPts val="0"/>
              </a:spcAft>
              <a:buClrTx/>
              <a:buSzTx/>
              <a:buFontTx/>
              <a:buNone/>
              <a:tabLst/>
              <a:defRPr/>
            </a:pPr>
            <a:br>
              <a:rPr kumimoji="0" lang="en-US" sz="3600" b="1"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rPr>
            </a:br>
            <a:endParaRPr kumimoji="0" lang="en-US" sz="3200" b="0" i="0" u="none" strike="noStrike" kern="1200" cap="none" spc="0" normalizeH="0" baseline="0" noProof="0" dirty="0">
              <a:ln>
                <a:noFill/>
              </a:ln>
              <a:solidFill>
                <a:srgbClr val="FFFFFF"/>
              </a:solidFill>
              <a:effectLst/>
              <a:uLnTx/>
              <a:uFillTx/>
              <a:latin typeface="Myriad Pro" panose="020B0503030403020204" pitchFamily="34" charset="0"/>
              <a:ea typeface="+mn-ea"/>
              <a:cs typeface="+mn-cs"/>
            </a:endParaRPr>
          </a:p>
        </p:txBody>
      </p:sp>
      <p:sp>
        <p:nvSpPr>
          <p:cNvPr id="6" name="TextBox 5">
            <a:extLst>
              <a:ext uri="{FF2B5EF4-FFF2-40B4-BE49-F238E27FC236}">
                <a16:creationId xmlns:a16="http://schemas.microsoft.com/office/drawing/2014/main" id="{6C49D3BE-D4F9-BB4C-B3DC-B19FCEAFAF13}"/>
              </a:ext>
            </a:extLst>
          </p:cNvPr>
          <p:cNvSpPr txBox="1"/>
          <p:nvPr/>
        </p:nvSpPr>
        <p:spPr>
          <a:xfrm>
            <a:off x="10497241" y="6301808"/>
            <a:ext cx="16144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4AA50"/>
                </a:solidFill>
                <a:effectLst/>
                <a:uLnTx/>
                <a:uFillTx/>
                <a:latin typeface="Myriad Pro"/>
                <a:ea typeface="+mn-ea"/>
                <a:cs typeface="+mn-cs"/>
              </a:rPr>
              <a:t>Source: </a:t>
            </a:r>
            <a:r>
              <a:rPr kumimoji="0" lang="en-US" sz="1800" b="0" i="0" u="none" strike="noStrike" kern="1200" cap="none" spc="0" normalizeH="0" baseline="0" noProof="0" dirty="0" err="1">
                <a:ln>
                  <a:noFill/>
                </a:ln>
                <a:solidFill>
                  <a:srgbClr val="74AA50"/>
                </a:solidFill>
                <a:effectLst/>
                <a:uLnTx/>
                <a:uFillTx/>
                <a:latin typeface="Myriad Pro"/>
                <a:ea typeface="+mn-ea"/>
                <a:cs typeface="+mn-cs"/>
              </a:rPr>
              <a:t>Fiserve</a:t>
            </a:r>
            <a:endParaRPr kumimoji="0" lang="en-US" sz="1800" b="0" i="0" u="none" strike="noStrike" kern="1200" cap="none" spc="0" normalizeH="0" baseline="0" noProof="0" dirty="0">
              <a:ln>
                <a:noFill/>
              </a:ln>
              <a:solidFill>
                <a:srgbClr val="74AA50"/>
              </a:solidFill>
              <a:effectLst/>
              <a:uLnTx/>
              <a:uFillTx/>
              <a:latin typeface="Myriad Pro"/>
              <a:ea typeface="+mn-ea"/>
              <a:cs typeface="+mn-cs"/>
            </a:endParaRPr>
          </a:p>
        </p:txBody>
      </p:sp>
      <p:sp>
        <p:nvSpPr>
          <p:cNvPr id="11" name="TextBox 10">
            <a:extLst>
              <a:ext uri="{FF2B5EF4-FFF2-40B4-BE49-F238E27FC236}">
                <a16:creationId xmlns:a16="http://schemas.microsoft.com/office/drawing/2014/main" id="{2B7A3D2B-51B6-42EC-A918-8932E0510A37}"/>
              </a:ext>
            </a:extLst>
          </p:cNvPr>
          <p:cNvSpPr txBox="1"/>
          <p:nvPr/>
        </p:nvSpPr>
        <p:spPr>
          <a:xfrm>
            <a:off x="3078192" y="5364782"/>
            <a:ext cx="7268752" cy="738664"/>
          </a:xfrm>
          <a:prstGeom prst="rect">
            <a:avLst/>
          </a:prstGeom>
          <a:noFill/>
        </p:spPr>
        <p:txBody>
          <a:bodyPr wrap="square" rtlCol="0">
            <a:spAutoFit/>
          </a:bodyPr>
          <a:lstStyle/>
          <a:p>
            <a:r>
              <a:rPr kumimoji="0" lang="en-US" sz="2400" b="1" i="0" u="none" strike="noStrike" kern="1200" cap="none" spc="0" normalizeH="0" baseline="0" noProof="0" dirty="0">
                <a:ln>
                  <a:noFill/>
                </a:ln>
                <a:effectLst/>
                <a:uLnTx/>
                <a:uFillTx/>
                <a:latin typeface="Myriad Pro" panose="020B0503030403020204" pitchFamily="34" charset="0"/>
                <a:ea typeface="+mn-ea"/>
                <a:cs typeface="+mn-cs"/>
              </a:rPr>
              <a:t>(2021, it will be every 11 seconds)</a:t>
            </a:r>
            <a:endParaRPr kumimoji="0" lang="en-US" sz="2400" b="0" i="0" u="none" strike="noStrike" kern="1200" cap="none" spc="0" normalizeH="0" baseline="0" noProof="0" dirty="0">
              <a:ln>
                <a:noFill/>
              </a:ln>
              <a:effectLst/>
              <a:uLnTx/>
              <a:uFillTx/>
              <a:latin typeface="Myriad Pro" panose="020B0503030403020204" pitchFamily="34" charset="0"/>
              <a:ea typeface="+mn-ea"/>
              <a:cs typeface="+mn-cs"/>
            </a:endParaRPr>
          </a:p>
          <a:p>
            <a:endParaRPr lang="en-US" dirty="0"/>
          </a:p>
        </p:txBody>
      </p:sp>
      <p:pic>
        <p:nvPicPr>
          <p:cNvPr id="15" name="Picture 14" descr="A red and white sign&#10;&#10;Description automatically generated with low confidence">
            <a:extLst>
              <a:ext uri="{FF2B5EF4-FFF2-40B4-BE49-F238E27FC236}">
                <a16:creationId xmlns:a16="http://schemas.microsoft.com/office/drawing/2014/main" id="{5B885E7C-E057-45FA-959B-12E5229CC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101" y="1777040"/>
            <a:ext cx="2838091" cy="2838091"/>
          </a:xfrm>
          <a:prstGeom prst="rect">
            <a:avLst/>
          </a:prstGeom>
        </p:spPr>
      </p:pic>
    </p:spTree>
    <p:extLst>
      <p:ext uri="{BB962C8B-B14F-4D97-AF65-F5344CB8AC3E}">
        <p14:creationId xmlns:p14="http://schemas.microsoft.com/office/powerpoint/2010/main" val="2496166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D05DAC-0DE8-4A98-A496-F052EE158A09}"/>
              </a:ext>
            </a:extLst>
          </p:cNvPr>
          <p:cNvPicPr>
            <a:picLocks noChangeAspect="1"/>
          </p:cNvPicPr>
          <p:nvPr/>
        </p:nvPicPr>
        <p:blipFill>
          <a:blip r:embed="rId2"/>
          <a:stretch>
            <a:fillRect/>
          </a:stretch>
        </p:blipFill>
        <p:spPr>
          <a:xfrm>
            <a:off x="-108924" y="5450893"/>
            <a:ext cx="12630565" cy="1407107"/>
          </a:xfrm>
          <a:prstGeom prst="rect">
            <a:avLst/>
          </a:prstGeom>
        </p:spPr>
      </p:pic>
      <p:pic>
        <p:nvPicPr>
          <p:cNvPr id="8" name="Graphic 7">
            <a:extLst>
              <a:ext uri="{FF2B5EF4-FFF2-40B4-BE49-F238E27FC236}">
                <a16:creationId xmlns:a16="http://schemas.microsoft.com/office/drawing/2014/main" id="{1303D519-09C2-4904-99FB-0DE30D2318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62"/>
            <a:ext cx="12192000" cy="1695450"/>
          </a:xfrm>
          <a:prstGeom prst="rect">
            <a:avLst/>
          </a:prstGeom>
        </p:spPr>
      </p:pic>
      <p:pic>
        <p:nvPicPr>
          <p:cNvPr id="2050" name="Picture 2" descr="Pot Stocks Have Cost Investors $40 Billion (on Paper) Over the Past 7  Months | The Motley Fool">
            <a:extLst>
              <a:ext uri="{FF2B5EF4-FFF2-40B4-BE49-F238E27FC236}">
                <a16:creationId xmlns:a16="http://schemas.microsoft.com/office/drawing/2014/main" id="{D066C27F-A012-4188-A47E-2EF06597A53D}"/>
              </a:ext>
            </a:extLst>
          </p:cNvPr>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a:off x="0" y="-4762"/>
            <a:ext cx="12192000" cy="686276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249965" y="1291132"/>
            <a:ext cx="11873023" cy="1407107"/>
          </a:xfrm>
          <a:effectLst>
            <a:outerShdw blurRad="50800" dist="38100" dir="5400000" algn="t" rotWithShape="0">
              <a:prstClr val="black">
                <a:alpha val="40000"/>
              </a:prstClr>
            </a:outerShdw>
          </a:effectLst>
        </p:spPr>
        <p:txBody>
          <a:bodyPr/>
          <a:lstStyle/>
          <a:p>
            <a:pPr algn="ctr"/>
            <a:r>
              <a:rPr lang="en-US" dirty="0">
                <a:solidFill>
                  <a:srgbClr val="233E5E"/>
                </a:solidFill>
                <a:latin typeface="Prompt SemiBold" panose="00000700000000000000" pitchFamily="2" charset="-34"/>
                <a:cs typeface="Prompt SemiBold" panose="00000700000000000000" pitchFamily="2" charset="-34"/>
              </a:rPr>
              <a:t>in Victim Losses </a:t>
            </a:r>
            <a:r>
              <a:rPr lang="en-US" i="1" dirty="0">
                <a:solidFill>
                  <a:srgbClr val="233E5E"/>
                </a:solidFill>
                <a:latin typeface="Prompt SemiBold" panose="00000700000000000000" pitchFamily="2" charset="-34"/>
                <a:cs typeface="Prompt SemiBold" panose="00000700000000000000" pitchFamily="2" charset="-34"/>
              </a:rPr>
              <a:t>Reported</a:t>
            </a:r>
          </a:p>
        </p:txBody>
      </p:sp>
      <p:sp>
        <p:nvSpPr>
          <p:cNvPr id="6" name="Content Placeholder 5"/>
          <p:cNvSpPr>
            <a:spLocks noGrp="1"/>
          </p:cNvSpPr>
          <p:nvPr>
            <p:ph idx="1"/>
          </p:nvPr>
        </p:nvSpPr>
        <p:spPr>
          <a:xfrm>
            <a:off x="848263" y="2208525"/>
            <a:ext cx="10495473" cy="1648472"/>
          </a:xfrm>
          <a:effectLst>
            <a:outerShdw blurRad="50800" dist="38100" dir="5400000" algn="t" rotWithShape="0">
              <a:prstClr val="black">
                <a:alpha val="40000"/>
              </a:prstClr>
            </a:outerShdw>
          </a:effectLst>
        </p:spPr>
        <p:txBody>
          <a:bodyPr>
            <a:normAutofit/>
          </a:bodyPr>
          <a:lstStyle/>
          <a:p>
            <a:pPr marL="0" indent="0" algn="ctr">
              <a:lnSpc>
                <a:spcPct val="110000"/>
              </a:lnSpc>
              <a:buNone/>
            </a:pPr>
            <a:r>
              <a:rPr lang="en-US" altLang="en-US" sz="1600" b="1" dirty="0">
                <a:solidFill>
                  <a:srgbClr val="233E5E"/>
                </a:solidFill>
                <a:latin typeface="Prompt SemiBold" panose="00000700000000000000" pitchFamily="2" charset="-34"/>
                <a:ea typeface="Arial" charset="0"/>
                <a:cs typeface="Prompt SemiBold" panose="00000700000000000000" pitchFamily="2" charset="-34"/>
              </a:rPr>
              <a:t>The </a:t>
            </a:r>
            <a:r>
              <a:rPr lang="en-US" altLang="en-US" sz="1600" b="1" dirty="0">
                <a:solidFill>
                  <a:schemeClr val="tx1"/>
                </a:solidFill>
                <a:latin typeface="Prompt SemiBold" panose="00000700000000000000" pitchFamily="2" charset="-34"/>
                <a:ea typeface="Arial" charset="0"/>
                <a:cs typeface="Prompt SemiBold" panose="00000700000000000000" pitchFamily="2" charset="-34"/>
              </a:rPr>
              <a:t>Internet Crime Complaint Center (IC3) </a:t>
            </a:r>
            <a:r>
              <a:rPr lang="en-US" altLang="en-US" sz="1600" dirty="0">
                <a:solidFill>
                  <a:srgbClr val="233E5E"/>
                </a:solidFill>
                <a:latin typeface="Prompt SemiBold" panose="00000700000000000000" pitchFamily="2" charset="-34"/>
                <a:ea typeface="Arial" charset="0"/>
                <a:cs typeface="Prompt SemiBold" panose="00000700000000000000" pitchFamily="2" charset="-34"/>
              </a:rPr>
              <a:t>routinely analyzes complaints submitted by victims of internet crimes. It emphasizes the IC3’s efforts in monitoring trending scams such as Business Email Compromise (BEC), Ransomware, Tech Support Fraud, and Extortion.</a:t>
            </a:r>
          </a:p>
        </p:txBody>
      </p:sp>
      <p:graphicFrame>
        <p:nvGraphicFramePr>
          <p:cNvPr id="3" name="Table 2">
            <a:extLst>
              <a:ext uri="{FF2B5EF4-FFF2-40B4-BE49-F238E27FC236}">
                <a16:creationId xmlns:a16="http://schemas.microsoft.com/office/drawing/2014/main" id="{170AB885-6FDC-45FF-9813-AD3FCC763A69}"/>
              </a:ext>
            </a:extLst>
          </p:cNvPr>
          <p:cNvGraphicFramePr>
            <a:graphicFrameLocks noGrp="1"/>
          </p:cNvGraphicFramePr>
          <p:nvPr>
            <p:extLst>
              <p:ext uri="{D42A27DB-BD31-4B8C-83A1-F6EECF244321}">
                <p14:modId xmlns:p14="http://schemas.microsoft.com/office/powerpoint/2010/main" val="1710467533"/>
              </p:ext>
            </p:extLst>
          </p:nvPr>
        </p:nvGraphicFramePr>
        <p:xfrm>
          <a:off x="1776460" y="3825239"/>
          <a:ext cx="8859795" cy="1408670"/>
        </p:xfrm>
        <a:graphic>
          <a:graphicData uri="http://schemas.openxmlformats.org/drawingml/2006/table">
            <a:tbl>
              <a:tblPr firstRow="1" bandRow="1">
                <a:tableStyleId>{5C22544A-7EE6-4342-B048-85BDC9FD1C3A}</a:tableStyleId>
              </a:tblPr>
              <a:tblGrid>
                <a:gridCol w="2953265">
                  <a:extLst>
                    <a:ext uri="{9D8B030D-6E8A-4147-A177-3AD203B41FA5}">
                      <a16:colId xmlns:a16="http://schemas.microsoft.com/office/drawing/2014/main" val="309005533"/>
                    </a:ext>
                  </a:extLst>
                </a:gridCol>
                <a:gridCol w="2953265">
                  <a:extLst>
                    <a:ext uri="{9D8B030D-6E8A-4147-A177-3AD203B41FA5}">
                      <a16:colId xmlns:a16="http://schemas.microsoft.com/office/drawing/2014/main" val="4260798038"/>
                    </a:ext>
                  </a:extLst>
                </a:gridCol>
                <a:gridCol w="2953265">
                  <a:extLst>
                    <a:ext uri="{9D8B030D-6E8A-4147-A177-3AD203B41FA5}">
                      <a16:colId xmlns:a16="http://schemas.microsoft.com/office/drawing/2014/main" val="1632097089"/>
                    </a:ext>
                  </a:extLst>
                </a:gridCol>
              </a:tblGrid>
              <a:tr h="704335">
                <a:tc>
                  <a:txBody>
                    <a:bodyPr/>
                    <a:lstStyle/>
                    <a:p>
                      <a:pPr algn="ctr"/>
                      <a:r>
                        <a:rPr lang="en-US" dirty="0"/>
                        <a:t>Corporate Data Breach</a:t>
                      </a:r>
                    </a:p>
                    <a:p>
                      <a:pPr algn="ctr"/>
                      <a:r>
                        <a:rPr lang="en-US" b="0" dirty="0"/>
                        <a:t>$53,398,278</a:t>
                      </a:r>
                    </a:p>
                  </a:txBody>
                  <a:tcPr/>
                </a:tc>
                <a:tc>
                  <a:txBody>
                    <a:bodyPr/>
                    <a:lstStyle/>
                    <a:p>
                      <a:pPr algn="ctr"/>
                      <a:r>
                        <a:rPr lang="en-US" dirty="0"/>
                        <a:t>Personal Data Breach</a:t>
                      </a:r>
                    </a:p>
                    <a:p>
                      <a:pPr algn="ctr"/>
                      <a:r>
                        <a:rPr lang="en-US" b="0" dirty="0"/>
                        <a:t>$120,102,521</a:t>
                      </a:r>
                    </a:p>
                  </a:txBody>
                  <a:tcPr/>
                </a:tc>
                <a:tc>
                  <a:txBody>
                    <a:bodyPr/>
                    <a:lstStyle/>
                    <a:p>
                      <a:pPr algn="ctr"/>
                      <a:r>
                        <a:rPr lang="en-US" dirty="0"/>
                        <a:t>Credit Card Fraud</a:t>
                      </a:r>
                    </a:p>
                    <a:p>
                      <a:pPr algn="ctr"/>
                      <a:r>
                        <a:rPr lang="en-US" b="0" dirty="0"/>
                        <a:t>$111,491,163</a:t>
                      </a:r>
                    </a:p>
                  </a:txBody>
                  <a:tcPr/>
                </a:tc>
                <a:extLst>
                  <a:ext uri="{0D108BD9-81ED-4DB2-BD59-A6C34878D82A}">
                    <a16:rowId xmlns:a16="http://schemas.microsoft.com/office/drawing/2014/main" val="3801546952"/>
                  </a:ext>
                </a:extLst>
              </a:tr>
              <a:tr h="704335">
                <a:tc>
                  <a:txBody>
                    <a:bodyPr/>
                    <a:lstStyle/>
                    <a:p>
                      <a:pPr algn="ctr"/>
                      <a:r>
                        <a:rPr lang="en-US" b="1" dirty="0"/>
                        <a:t>Business Email Account</a:t>
                      </a:r>
                    </a:p>
                    <a:p>
                      <a:pPr algn="ctr"/>
                      <a:r>
                        <a:rPr lang="en-US" dirty="0"/>
                        <a:t>$1,776,549,688</a:t>
                      </a:r>
                    </a:p>
                  </a:txBody>
                  <a:tcPr/>
                </a:tc>
                <a:tc>
                  <a:txBody>
                    <a:bodyPr/>
                    <a:lstStyle/>
                    <a:p>
                      <a:pPr algn="ctr"/>
                      <a:r>
                        <a:rPr lang="en-US" b="1" dirty="0"/>
                        <a:t>Identity Theft</a:t>
                      </a:r>
                    </a:p>
                    <a:p>
                      <a:pPr algn="ctr"/>
                      <a:r>
                        <a:rPr lang="en-US" b="0" dirty="0"/>
                        <a:t>$160,305,789</a:t>
                      </a:r>
                    </a:p>
                  </a:txBody>
                  <a:tcPr/>
                </a:tc>
                <a:tc>
                  <a:txBody>
                    <a:bodyPr/>
                    <a:lstStyle/>
                    <a:p>
                      <a:pPr algn="ctr"/>
                      <a:r>
                        <a:rPr lang="en-US" b="1" dirty="0"/>
                        <a:t>Investment Fraud</a:t>
                      </a:r>
                      <a:br>
                        <a:rPr lang="en-US" b="1" dirty="0"/>
                      </a:br>
                      <a:r>
                        <a:rPr lang="en-US" b="0" dirty="0"/>
                        <a:t>$222,186,195</a:t>
                      </a:r>
                      <a:endParaRPr lang="en-US" b="1" dirty="0"/>
                    </a:p>
                  </a:txBody>
                  <a:tcPr/>
                </a:tc>
                <a:extLst>
                  <a:ext uri="{0D108BD9-81ED-4DB2-BD59-A6C34878D82A}">
                    <a16:rowId xmlns:a16="http://schemas.microsoft.com/office/drawing/2014/main" val="993388258"/>
                  </a:ext>
                </a:extLst>
              </a:tr>
            </a:tbl>
          </a:graphicData>
        </a:graphic>
      </p:graphicFrame>
      <p:sp>
        <p:nvSpPr>
          <p:cNvPr id="7" name="TextBox 6">
            <a:extLst>
              <a:ext uri="{FF2B5EF4-FFF2-40B4-BE49-F238E27FC236}">
                <a16:creationId xmlns:a16="http://schemas.microsoft.com/office/drawing/2014/main" id="{D464F4E5-B7AE-400B-93E7-7F19F6F6B119}"/>
              </a:ext>
            </a:extLst>
          </p:cNvPr>
          <p:cNvSpPr txBox="1"/>
          <p:nvPr/>
        </p:nvSpPr>
        <p:spPr>
          <a:xfrm>
            <a:off x="318977" y="6530350"/>
            <a:ext cx="2874505" cy="246221"/>
          </a:xfrm>
          <a:prstGeom prst="rect">
            <a:avLst/>
          </a:prstGeom>
          <a:noFill/>
        </p:spPr>
        <p:txBody>
          <a:bodyPr wrap="none" rtlCol="0">
            <a:spAutoFit/>
          </a:bodyPr>
          <a:lstStyle/>
          <a:p>
            <a:r>
              <a:rPr lang="en-US" sz="1000" b="1" dirty="0"/>
              <a:t>Source: </a:t>
            </a:r>
            <a:r>
              <a:rPr lang="en-US" sz="1000" dirty="0"/>
              <a:t>https://pdf.ic3.gov/2019_IC3Report.pdf</a:t>
            </a:r>
          </a:p>
        </p:txBody>
      </p:sp>
      <p:sp>
        <p:nvSpPr>
          <p:cNvPr id="2" name="TextBox 1">
            <a:extLst>
              <a:ext uri="{FF2B5EF4-FFF2-40B4-BE49-F238E27FC236}">
                <a16:creationId xmlns:a16="http://schemas.microsoft.com/office/drawing/2014/main" id="{CAF220A9-4D6C-43BE-ABB4-8223A03C876E}"/>
              </a:ext>
            </a:extLst>
          </p:cNvPr>
          <p:cNvSpPr txBox="1"/>
          <p:nvPr/>
        </p:nvSpPr>
        <p:spPr>
          <a:xfrm>
            <a:off x="2714445" y="678806"/>
            <a:ext cx="8367623" cy="1323439"/>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8000" dirty="0">
                <a:solidFill>
                  <a:srgbClr val="74AA50"/>
                </a:solidFill>
                <a:latin typeface="Prompt SemiBold" panose="00000700000000000000" pitchFamily="2" charset="-34"/>
                <a:cs typeface="Prompt SemiBold" panose="00000700000000000000" pitchFamily="2" charset="-34"/>
              </a:rPr>
              <a:t>$10.2 BILLION</a:t>
            </a:r>
            <a:endParaRPr lang="en-US" sz="8000" dirty="0">
              <a:solidFill>
                <a:srgbClr val="74AA50"/>
              </a:solidFill>
            </a:endParaRPr>
          </a:p>
        </p:txBody>
      </p:sp>
    </p:spTree>
    <p:extLst>
      <p:ext uri="{BB962C8B-B14F-4D97-AF65-F5344CB8AC3E}">
        <p14:creationId xmlns:p14="http://schemas.microsoft.com/office/powerpoint/2010/main" val="273537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303D519-09C2-4904-99FB-0DE30D2318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62"/>
            <a:ext cx="12192000" cy="1695450"/>
          </a:xfrm>
          <a:prstGeom prst="rect">
            <a:avLst/>
          </a:prstGeom>
        </p:spPr>
      </p:pic>
      <p:pic>
        <p:nvPicPr>
          <p:cNvPr id="9" name="Picture 8">
            <a:extLst>
              <a:ext uri="{FF2B5EF4-FFF2-40B4-BE49-F238E27FC236}">
                <a16:creationId xmlns:a16="http://schemas.microsoft.com/office/drawing/2014/main" id="{F5D05DAC-0DE8-4A98-A496-F052EE158A09}"/>
              </a:ext>
            </a:extLst>
          </p:cNvPr>
          <p:cNvPicPr>
            <a:picLocks noChangeAspect="1"/>
          </p:cNvPicPr>
          <p:nvPr/>
        </p:nvPicPr>
        <p:blipFill>
          <a:blip r:embed="rId4"/>
          <a:stretch>
            <a:fillRect/>
          </a:stretch>
        </p:blipFill>
        <p:spPr>
          <a:xfrm>
            <a:off x="-108924" y="5450893"/>
            <a:ext cx="12630565" cy="1407107"/>
          </a:xfrm>
          <a:prstGeom prst="rect">
            <a:avLst/>
          </a:prstGeom>
        </p:spPr>
      </p:pic>
      <p:pic>
        <p:nvPicPr>
          <p:cNvPr id="3074" name="Picture 2" descr="How To Write Killer Promotional Email | Andres Rayo">
            <a:extLst>
              <a:ext uri="{FF2B5EF4-FFF2-40B4-BE49-F238E27FC236}">
                <a16:creationId xmlns:a16="http://schemas.microsoft.com/office/drawing/2014/main" id="{E1AF55A1-8423-4060-B9D7-0C2A6193096C}"/>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1" y="53506"/>
            <a:ext cx="12088482" cy="680449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54F313D-56A7-4149-B364-C9DD4CC3D926}"/>
              </a:ext>
            </a:extLst>
          </p:cNvPr>
          <p:cNvSpPr/>
          <p:nvPr/>
        </p:nvSpPr>
        <p:spPr>
          <a:xfrm>
            <a:off x="552331" y="1248720"/>
            <a:ext cx="6059441" cy="3778370"/>
          </a:xfrm>
          <a:prstGeom prst="rect">
            <a:avLst/>
          </a:prstGeom>
          <a:solidFill>
            <a:schemeClr val="tx1"/>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6829008" y="2409110"/>
            <a:ext cx="5144420" cy="963238"/>
          </a:xfrm>
          <a:effectLst>
            <a:outerShdw blurRad="50800" dist="38100" dir="5400000" algn="t" rotWithShape="0">
              <a:prstClr val="black">
                <a:alpha val="40000"/>
              </a:prstClr>
            </a:outerShdw>
          </a:effectLst>
        </p:spPr>
        <p:txBody>
          <a:bodyPr>
            <a:normAutofit/>
          </a:bodyPr>
          <a:lstStyle/>
          <a:p>
            <a:pPr algn="ctr"/>
            <a:r>
              <a:rPr lang="en-US" sz="5400" dirty="0">
                <a:solidFill>
                  <a:srgbClr val="233E5E"/>
                </a:solidFill>
                <a:latin typeface="Prompt SemiBold" panose="00000700000000000000" pitchFamily="2" charset="-34"/>
                <a:cs typeface="Prompt SemiBold" panose="00000700000000000000" pitchFamily="2" charset="-34"/>
              </a:rPr>
              <a:t>compromise</a:t>
            </a:r>
            <a:endParaRPr lang="en-US" sz="5400" i="1" dirty="0">
              <a:solidFill>
                <a:srgbClr val="233E5E"/>
              </a:solidFill>
              <a:latin typeface="Prompt SemiBold" panose="00000700000000000000" pitchFamily="2" charset="-34"/>
              <a:cs typeface="Prompt SemiBold" panose="00000700000000000000" pitchFamily="2" charset="-34"/>
            </a:endParaRPr>
          </a:p>
        </p:txBody>
      </p:sp>
      <p:sp>
        <p:nvSpPr>
          <p:cNvPr id="7" name="TextBox 6">
            <a:extLst>
              <a:ext uri="{FF2B5EF4-FFF2-40B4-BE49-F238E27FC236}">
                <a16:creationId xmlns:a16="http://schemas.microsoft.com/office/drawing/2014/main" id="{D464F4E5-B7AE-400B-93E7-7F19F6F6B119}"/>
              </a:ext>
            </a:extLst>
          </p:cNvPr>
          <p:cNvSpPr txBox="1"/>
          <p:nvPr/>
        </p:nvSpPr>
        <p:spPr>
          <a:xfrm>
            <a:off x="318977" y="6530350"/>
            <a:ext cx="2874505" cy="246221"/>
          </a:xfrm>
          <a:prstGeom prst="rect">
            <a:avLst/>
          </a:prstGeom>
          <a:noFill/>
        </p:spPr>
        <p:txBody>
          <a:bodyPr wrap="none" rtlCol="0">
            <a:spAutoFit/>
          </a:bodyPr>
          <a:lstStyle/>
          <a:p>
            <a:r>
              <a:rPr lang="en-US" sz="1000" b="1" dirty="0"/>
              <a:t>Source: </a:t>
            </a:r>
            <a:r>
              <a:rPr lang="en-US" sz="1000" dirty="0"/>
              <a:t>https://pdf.ic3.gov/2019_IC3Report.pdf</a:t>
            </a:r>
          </a:p>
        </p:txBody>
      </p:sp>
      <p:sp>
        <p:nvSpPr>
          <p:cNvPr id="2" name="TextBox 1">
            <a:extLst>
              <a:ext uri="{FF2B5EF4-FFF2-40B4-BE49-F238E27FC236}">
                <a16:creationId xmlns:a16="http://schemas.microsoft.com/office/drawing/2014/main" id="{CAF220A9-4D6C-43BE-ABB4-8223A03C876E}"/>
              </a:ext>
            </a:extLst>
          </p:cNvPr>
          <p:cNvSpPr txBox="1"/>
          <p:nvPr/>
        </p:nvSpPr>
        <p:spPr>
          <a:xfrm>
            <a:off x="7041828" y="1944146"/>
            <a:ext cx="8367623" cy="70788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4000" dirty="0">
                <a:solidFill>
                  <a:srgbClr val="74AA50"/>
                </a:solidFill>
                <a:latin typeface="Prompt SemiBold" panose="00000700000000000000" pitchFamily="2" charset="-34"/>
                <a:cs typeface="Prompt SemiBold" panose="00000700000000000000" pitchFamily="2" charset="-34"/>
              </a:rPr>
              <a:t>BUSINESS EMAIL</a:t>
            </a:r>
            <a:endParaRPr lang="en-US" sz="4000" dirty="0">
              <a:solidFill>
                <a:srgbClr val="74AA50"/>
              </a:solidFill>
            </a:endParaRPr>
          </a:p>
        </p:txBody>
      </p:sp>
      <p:sp>
        <p:nvSpPr>
          <p:cNvPr id="11" name="TextBox 10">
            <a:extLst>
              <a:ext uri="{FF2B5EF4-FFF2-40B4-BE49-F238E27FC236}">
                <a16:creationId xmlns:a16="http://schemas.microsoft.com/office/drawing/2014/main" id="{4D27F836-A0BF-46D2-A3AF-B6209AA3425F}"/>
              </a:ext>
            </a:extLst>
          </p:cNvPr>
          <p:cNvSpPr txBox="1"/>
          <p:nvPr/>
        </p:nvSpPr>
        <p:spPr>
          <a:xfrm>
            <a:off x="7135347" y="3427379"/>
            <a:ext cx="4738574" cy="2092881"/>
          </a:xfrm>
          <a:prstGeom prst="rect">
            <a:avLst/>
          </a:prstGeom>
          <a:noFill/>
        </p:spPr>
        <p:txBody>
          <a:bodyPr wrap="square" rtlCol="0">
            <a:spAutoFit/>
          </a:bodyPr>
          <a:lstStyle/>
          <a:p>
            <a:r>
              <a:rPr lang="en-US" sz="1600" b="1" dirty="0">
                <a:solidFill>
                  <a:srgbClr val="233E5E"/>
                </a:solidFill>
                <a:latin typeface="Prompt SemiBold" panose="00000700000000000000" pitchFamily="2" charset="-34"/>
                <a:cs typeface="Prompt SemiBold" panose="00000700000000000000" pitchFamily="2" charset="-34"/>
              </a:rPr>
              <a:t>Two common financial losses related to BEC:</a:t>
            </a:r>
          </a:p>
          <a:p>
            <a:endParaRPr lang="en-US" sz="1600" dirty="0">
              <a:solidFill>
                <a:srgbClr val="233E5E"/>
              </a:solidFill>
              <a:latin typeface="Prompt SemiBold" panose="00000700000000000000" pitchFamily="2" charset="-34"/>
              <a:cs typeface="Prompt SemiBold" panose="00000700000000000000" pitchFamily="2" charset="-34"/>
            </a:endParaRPr>
          </a:p>
          <a:p>
            <a:pPr marL="342900" indent="-342900">
              <a:buAutoNum type="arabicParenR"/>
            </a:pPr>
            <a:r>
              <a:rPr lang="en-US" sz="1600" dirty="0">
                <a:solidFill>
                  <a:srgbClr val="233E5E"/>
                </a:solidFill>
                <a:latin typeface="Prompt SemiBold" panose="00000700000000000000" pitchFamily="2" charset="-34"/>
                <a:cs typeface="Prompt SemiBold" panose="00000700000000000000" pitchFamily="2" charset="-34"/>
              </a:rPr>
              <a:t>Fraudulent transfers of money</a:t>
            </a:r>
            <a:br>
              <a:rPr lang="en-US" sz="1600" dirty="0">
                <a:solidFill>
                  <a:srgbClr val="233E5E"/>
                </a:solidFill>
                <a:latin typeface="Prompt SemiBold" panose="00000700000000000000" pitchFamily="2" charset="-34"/>
                <a:cs typeface="Prompt SemiBold" panose="00000700000000000000" pitchFamily="2" charset="-34"/>
              </a:rPr>
            </a:br>
            <a:endParaRPr lang="en-US" sz="1600" dirty="0">
              <a:solidFill>
                <a:srgbClr val="233E5E"/>
              </a:solidFill>
              <a:latin typeface="Prompt SemiBold" panose="00000700000000000000" pitchFamily="2" charset="-34"/>
              <a:cs typeface="Prompt SemiBold" panose="00000700000000000000" pitchFamily="2" charset="-34"/>
            </a:endParaRPr>
          </a:p>
          <a:p>
            <a:pPr marL="342900" indent="-342900">
              <a:buFontTx/>
              <a:buAutoNum type="arabicParenR"/>
            </a:pPr>
            <a:r>
              <a:rPr lang="en-US" sz="1600" dirty="0">
                <a:solidFill>
                  <a:srgbClr val="233E5E"/>
                </a:solidFill>
                <a:latin typeface="Prompt SemiBold" panose="00000700000000000000" pitchFamily="2" charset="-34"/>
                <a:cs typeface="Prompt SemiBold" panose="00000700000000000000" pitchFamily="2" charset="-34"/>
              </a:rPr>
              <a:t>Obtaining personally identifiable information of staff to use in future attacks</a:t>
            </a:r>
          </a:p>
          <a:p>
            <a:endParaRPr lang="en-US" dirty="0"/>
          </a:p>
        </p:txBody>
      </p:sp>
      <p:pic>
        <p:nvPicPr>
          <p:cNvPr id="15" name="Picture 14">
            <a:extLst>
              <a:ext uri="{FF2B5EF4-FFF2-40B4-BE49-F238E27FC236}">
                <a16:creationId xmlns:a16="http://schemas.microsoft.com/office/drawing/2014/main" id="{BB67224E-491E-46B9-96B3-D9CE8BADA45E}"/>
              </a:ext>
            </a:extLst>
          </p:cNvPr>
          <p:cNvPicPr>
            <a:picLocks noChangeAspect="1"/>
          </p:cNvPicPr>
          <p:nvPr/>
        </p:nvPicPr>
        <p:blipFill>
          <a:blip r:embed="rId6"/>
          <a:stretch>
            <a:fillRect/>
          </a:stretch>
        </p:blipFill>
        <p:spPr>
          <a:xfrm>
            <a:off x="686084" y="1358134"/>
            <a:ext cx="5850947" cy="3568487"/>
          </a:xfrm>
          <a:prstGeom prst="rect">
            <a:avLst/>
          </a:prstGeom>
        </p:spPr>
      </p:pic>
      <p:pic>
        <p:nvPicPr>
          <p:cNvPr id="17" name="Picture 16" descr="Icon&#10;&#10;Description automatically generated">
            <a:extLst>
              <a:ext uri="{FF2B5EF4-FFF2-40B4-BE49-F238E27FC236}">
                <a16:creationId xmlns:a16="http://schemas.microsoft.com/office/drawing/2014/main" id="{1308B9A2-4FB1-4217-807C-7DCF993E7E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7660" y="483198"/>
            <a:ext cx="1334219" cy="1334219"/>
          </a:xfrm>
          <a:prstGeom prst="rect">
            <a:avLst/>
          </a:prstGeom>
        </p:spPr>
      </p:pic>
    </p:spTree>
    <p:extLst>
      <p:ext uri="{BB962C8B-B14F-4D97-AF65-F5344CB8AC3E}">
        <p14:creationId xmlns:p14="http://schemas.microsoft.com/office/powerpoint/2010/main" val="2225807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6957E5E-6285-4D5B-9DC0-DC998D02563B}"/>
              </a:ext>
            </a:extLst>
          </p:cNvPr>
          <p:cNvPicPr>
            <a:picLocks noChangeAspect="1"/>
          </p:cNvPicPr>
          <p:nvPr/>
        </p:nvPicPr>
        <p:blipFill>
          <a:blip r:embed="rId2"/>
          <a:stretch>
            <a:fillRect/>
          </a:stretch>
        </p:blipFill>
        <p:spPr>
          <a:xfrm>
            <a:off x="-108924" y="5450893"/>
            <a:ext cx="12341181" cy="1407107"/>
          </a:xfrm>
          <a:prstGeom prst="rect">
            <a:avLst/>
          </a:prstGeom>
        </p:spPr>
      </p:pic>
      <p:pic>
        <p:nvPicPr>
          <p:cNvPr id="14" name="Graphic 13">
            <a:extLst>
              <a:ext uri="{FF2B5EF4-FFF2-40B4-BE49-F238E27FC236}">
                <a16:creationId xmlns:a16="http://schemas.microsoft.com/office/drawing/2014/main" id="{12B183E6-D440-4CF0-82BA-92342B01E7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762"/>
            <a:ext cx="12192000" cy="1695450"/>
          </a:xfrm>
          <a:prstGeom prst="rect">
            <a:avLst/>
          </a:prstGeom>
        </p:spPr>
      </p:pic>
      <p:pic>
        <p:nvPicPr>
          <p:cNvPr id="16" name="Picture 2" descr="How To Write Killer Promotional Email | Andres Rayo">
            <a:extLst>
              <a:ext uri="{FF2B5EF4-FFF2-40B4-BE49-F238E27FC236}">
                <a16:creationId xmlns:a16="http://schemas.microsoft.com/office/drawing/2014/main" id="{BDA274AA-7EDE-4888-8B41-16EE8E1FB44C}"/>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1" y="50268"/>
            <a:ext cx="12094234" cy="68077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029099-E7BD-0848-B0D7-84E9AE2F0207}"/>
              </a:ext>
            </a:extLst>
          </p:cNvPr>
          <p:cNvSpPr>
            <a:spLocks noGrp="1"/>
          </p:cNvSpPr>
          <p:nvPr>
            <p:ph type="title"/>
          </p:nvPr>
        </p:nvSpPr>
        <p:spPr>
          <a:xfrm>
            <a:off x="1116904" y="732366"/>
            <a:ext cx="10743539" cy="1507067"/>
          </a:xfrm>
        </p:spPr>
        <p:txBody>
          <a:bodyPr/>
          <a:lstStyle/>
          <a:p>
            <a:r>
              <a:rPr lang="en-US" sz="3600" dirty="0">
                <a:solidFill>
                  <a:srgbClr val="233E5E"/>
                </a:solidFill>
                <a:latin typeface="Prompt SemiBold" panose="00000700000000000000" pitchFamily="2" charset="-34"/>
                <a:cs typeface="Prompt SemiBold" panose="00000700000000000000" pitchFamily="2" charset="-34"/>
              </a:rPr>
              <a:t>Industries Consistently Under Attack</a:t>
            </a:r>
          </a:p>
        </p:txBody>
      </p:sp>
      <p:sp>
        <p:nvSpPr>
          <p:cNvPr id="4" name="TextBox 3">
            <a:extLst>
              <a:ext uri="{FF2B5EF4-FFF2-40B4-BE49-F238E27FC236}">
                <a16:creationId xmlns:a16="http://schemas.microsoft.com/office/drawing/2014/main" id="{73A32D99-99EA-EC43-A661-73B666C41A3A}"/>
              </a:ext>
            </a:extLst>
          </p:cNvPr>
          <p:cNvSpPr txBox="1"/>
          <p:nvPr/>
        </p:nvSpPr>
        <p:spPr>
          <a:xfrm>
            <a:off x="635551" y="2239433"/>
            <a:ext cx="2361539" cy="369332"/>
          </a:xfrm>
          <a:prstGeom prst="rect">
            <a:avLst/>
          </a:prstGeom>
          <a:noFill/>
        </p:spPr>
        <p:txBody>
          <a:bodyPr wrap="square" rtlCol="0">
            <a:spAutoFit/>
          </a:bodyPr>
          <a:lstStyle/>
          <a:p>
            <a:pPr algn="ctr"/>
            <a:r>
              <a:rPr lang="en-US" b="1" dirty="0">
                <a:solidFill>
                  <a:srgbClr val="74AA50"/>
                </a:solidFill>
                <a:latin typeface="Prompt SemiBold" panose="00000700000000000000" pitchFamily="2" charset="-34"/>
                <a:cs typeface="Prompt SemiBold" panose="00000700000000000000" pitchFamily="2" charset="-34"/>
              </a:rPr>
              <a:t>Finance</a:t>
            </a:r>
          </a:p>
        </p:txBody>
      </p:sp>
      <p:sp>
        <p:nvSpPr>
          <p:cNvPr id="5" name="TextBox 4">
            <a:extLst>
              <a:ext uri="{FF2B5EF4-FFF2-40B4-BE49-F238E27FC236}">
                <a16:creationId xmlns:a16="http://schemas.microsoft.com/office/drawing/2014/main" id="{C56B7EC9-0351-2C45-87A3-B166DDF18248}"/>
              </a:ext>
            </a:extLst>
          </p:cNvPr>
          <p:cNvSpPr txBox="1"/>
          <p:nvPr/>
        </p:nvSpPr>
        <p:spPr>
          <a:xfrm>
            <a:off x="2754572" y="2239433"/>
            <a:ext cx="2361539" cy="369332"/>
          </a:xfrm>
          <a:prstGeom prst="rect">
            <a:avLst/>
          </a:prstGeom>
          <a:noFill/>
        </p:spPr>
        <p:txBody>
          <a:bodyPr wrap="square" rtlCol="0">
            <a:spAutoFit/>
          </a:bodyPr>
          <a:lstStyle/>
          <a:p>
            <a:pPr algn="ctr"/>
            <a:r>
              <a:rPr lang="en-US" b="1" dirty="0">
                <a:solidFill>
                  <a:srgbClr val="74AA50"/>
                </a:solidFill>
                <a:latin typeface="Prompt SemiBold" panose="00000700000000000000" pitchFamily="2" charset="-34"/>
                <a:cs typeface="Prompt SemiBold" panose="00000700000000000000" pitchFamily="2" charset="-34"/>
              </a:rPr>
              <a:t>Healthcare</a:t>
            </a:r>
          </a:p>
        </p:txBody>
      </p:sp>
      <p:sp>
        <p:nvSpPr>
          <p:cNvPr id="6" name="TextBox 5">
            <a:extLst>
              <a:ext uri="{FF2B5EF4-FFF2-40B4-BE49-F238E27FC236}">
                <a16:creationId xmlns:a16="http://schemas.microsoft.com/office/drawing/2014/main" id="{8A3950C1-88D9-E940-B7FD-D841C55EE253}"/>
              </a:ext>
            </a:extLst>
          </p:cNvPr>
          <p:cNvSpPr txBox="1"/>
          <p:nvPr/>
        </p:nvSpPr>
        <p:spPr>
          <a:xfrm>
            <a:off x="4963711" y="2239433"/>
            <a:ext cx="2361539" cy="369332"/>
          </a:xfrm>
          <a:prstGeom prst="rect">
            <a:avLst/>
          </a:prstGeom>
          <a:noFill/>
        </p:spPr>
        <p:txBody>
          <a:bodyPr wrap="square" rtlCol="0">
            <a:spAutoFit/>
          </a:bodyPr>
          <a:lstStyle/>
          <a:p>
            <a:pPr algn="ctr"/>
            <a:r>
              <a:rPr lang="en-US" b="1" dirty="0">
                <a:solidFill>
                  <a:srgbClr val="74AA50"/>
                </a:solidFill>
                <a:latin typeface="Prompt SemiBold" panose="00000700000000000000" pitchFamily="2" charset="-34"/>
                <a:cs typeface="Prompt SemiBold" panose="00000700000000000000" pitchFamily="2" charset="-34"/>
              </a:rPr>
              <a:t>Construction</a:t>
            </a:r>
          </a:p>
        </p:txBody>
      </p:sp>
      <p:sp>
        <p:nvSpPr>
          <p:cNvPr id="7" name="TextBox 6">
            <a:extLst>
              <a:ext uri="{FF2B5EF4-FFF2-40B4-BE49-F238E27FC236}">
                <a16:creationId xmlns:a16="http://schemas.microsoft.com/office/drawing/2014/main" id="{7E64F8DB-D9E0-904F-BC2E-A87F675951B4}"/>
              </a:ext>
            </a:extLst>
          </p:cNvPr>
          <p:cNvSpPr txBox="1"/>
          <p:nvPr/>
        </p:nvSpPr>
        <p:spPr>
          <a:xfrm>
            <a:off x="7082732" y="2239837"/>
            <a:ext cx="2361539" cy="369332"/>
          </a:xfrm>
          <a:prstGeom prst="rect">
            <a:avLst/>
          </a:prstGeom>
          <a:noFill/>
        </p:spPr>
        <p:txBody>
          <a:bodyPr wrap="square" rtlCol="0">
            <a:spAutoFit/>
          </a:bodyPr>
          <a:lstStyle/>
          <a:p>
            <a:pPr algn="ctr"/>
            <a:r>
              <a:rPr lang="en-US" b="1" dirty="0">
                <a:solidFill>
                  <a:srgbClr val="74AA50"/>
                </a:solidFill>
                <a:latin typeface="Prompt SemiBold" panose="00000700000000000000" pitchFamily="2" charset="-34"/>
                <a:cs typeface="Prompt SemiBold" panose="00000700000000000000" pitchFamily="2" charset="-34"/>
              </a:rPr>
              <a:t>Legal</a:t>
            </a:r>
          </a:p>
        </p:txBody>
      </p:sp>
      <p:sp>
        <p:nvSpPr>
          <p:cNvPr id="8" name="TextBox 7">
            <a:extLst>
              <a:ext uri="{FF2B5EF4-FFF2-40B4-BE49-F238E27FC236}">
                <a16:creationId xmlns:a16="http://schemas.microsoft.com/office/drawing/2014/main" id="{BCCB22AC-6699-AE40-9C50-97651FB9821D}"/>
              </a:ext>
            </a:extLst>
          </p:cNvPr>
          <p:cNvSpPr txBox="1"/>
          <p:nvPr/>
        </p:nvSpPr>
        <p:spPr>
          <a:xfrm>
            <a:off x="9291871" y="2240241"/>
            <a:ext cx="2361539" cy="369332"/>
          </a:xfrm>
          <a:prstGeom prst="rect">
            <a:avLst/>
          </a:prstGeom>
          <a:noFill/>
        </p:spPr>
        <p:txBody>
          <a:bodyPr wrap="square" rtlCol="0">
            <a:spAutoFit/>
          </a:bodyPr>
          <a:lstStyle/>
          <a:p>
            <a:pPr algn="ctr"/>
            <a:r>
              <a:rPr lang="en-US" b="1" dirty="0">
                <a:solidFill>
                  <a:srgbClr val="74AA50"/>
                </a:solidFill>
                <a:latin typeface="Prompt SemiBold" panose="00000700000000000000" pitchFamily="2" charset="-34"/>
                <a:cs typeface="Prompt SemiBold" panose="00000700000000000000" pitchFamily="2" charset="-34"/>
              </a:rPr>
              <a:t>Manufacturing</a:t>
            </a:r>
          </a:p>
        </p:txBody>
      </p:sp>
      <p:pic>
        <p:nvPicPr>
          <p:cNvPr id="9" name="Picture 8">
            <a:extLst>
              <a:ext uri="{FF2B5EF4-FFF2-40B4-BE49-F238E27FC236}">
                <a16:creationId xmlns:a16="http://schemas.microsoft.com/office/drawing/2014/main" id="{946B57FB-27C2-A040-81A8-92B61E5711E8}"/>
              </a:ext>
            </a:extLst>
          </p:cNvPr>
          <p:cNvPicPr>
            <a:picLocks noChangeAspect="1"/>
          </p:cNvPicPr>
          <p:nvPr/>
        </p:nvPicPr>
        <p:blipFill>
          <a:blip r:embed="rId6"/>
          <a:stretch>
            <a:fillRect/>
          </a:stretch>
        </p:blipFill>
        <p:spPr>
          <a:xfrm>
            <a:off x="957512" y="2711355"/>
            <a:ext cx="1644650" cy="19431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F70E34CF-82A7-9447-8676-D80E165E7F66}"/>
              </a:ext>
            </a:extLst>
          </p:cNvPr>
          <p:cNvPicPr>
            <a:picLocks noChangeAspect="1"/>
          </p:cNvPicPr>
          <p:nvPr/>
        </p:nvPicPr>
        <p:blipFill>
          <a:blip r:embed="rId7"/>
          <a:stretch>
            <a:fillRect/>
          </a:stretch>
        </p:blipFill>
        <p:spPr>
          <a:xfrm>
            <a:off x="3082231" y="2711355"/>
            <a:ext cx="1721453" cy="19431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DEDB0A8B-ACF5-284C-A4F9-87FEA65DF1D3}"/>
              </a:ext>
            </a:extLst>
          </p:cNvPr>
          <p:cNvPicPr>
            <a:picLocks noChangeAspect="1"/>
          </p:cNvPicPr>
          <p:nvPr/>
        </p:nvPicPr>
        <p:blipFill>
          <a:blip r:embed="rId8"/>
          <a:stretch>
            <a:fillRect/>
          </a:stretch>
        </p:blipFill>
        <p:spPr>
          <a:xfrm>
            <a:off x="5283753" y="2711355"/>
            <a:ext cx="1721454" cy="19431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FF47578B-2E1E-184B-BA20-0AB025E35748}"/>
              </a:ext>
            </a:extLst>
          </p:cNvPr>
          <p:cNvPicPr>
            <a:picLocks noChangeAspect="1"/>
          </p:cNvPicPr>
          <p:nvPr/>
        </p:nvPicPr>
        <p:blipFill>
          <a:blip r:embed="rId9"/>
          <a:stretch>
            <a:fillRect/>
          </a:stretch>
        </p:blipFill>
        <p:spPr>
          <a:xfrm>
            <a:off x="7484514" y="2711355"/>
            <a:ext cx="1721453" cy="19431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797DEDE8-2927-9C4A-806F-0EAF0373D56B}"/>
              </a:ext>
            </a:extLst>
          </p:cNvPr>
          <p:cNvPicPr>
            <a:picLocks noChangeAspect="1"/>
          </p:cNvPicPr>
          <p:nvPr/>
        </p:nvPicPr>
        <p:blipFill>
          <a:blip r:embed="rId10"/>
          <a:stretch>
            <a:fillRect/>
          </a:stretch>
        </p:blipFill>
        <p:spPr>
          <a:xfrm>
            <a:off x="9686036" y="2711355"/>
            <a:ext cx="1573208" cy="19431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4862525"/>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59D8FAADF854488D7AB5CC55570B2F" ma:contentTypeVersion="12" ma:contentTypeDescription="Create a new document." ma:contentTypeScope="" ma:versionID="fb35a8246e85a088b09b6db8a5551de8">
  <xsd:schema xmlns:xsd="http://www.w3.org/2001/XMLSchema" xmlns:xs="http://www.w3.org/2001/XMLSchema" xmlns:p="http://schemas.microsoft.com/office/2006/metadata/properties" xmlns:ns2="0c857e28-e45e-46c3-8516-e8b4e37a5217" xmlns:ns3="d8214ee7-32ce-40b6-a128-8b07e8e5cc47" targetNamespace="http://schemas.microsoft.com/office/2006/metadata/properties" ma:root="true" ma:fieldsID="3d329b2e348152ede70bcb1ede6a0675" ns2:_="" ns3:_="">
    <xsd:import namespace="0c857e28-e45e-46c3-8516-e8b4e37a5217"/>
    <xsd:import namespace="d8214ee7-32ce-40b6-a128-8b07e8e5cc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857e28-e45e-46c3-8516-e8b4e37a52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214ee7-32ce-40b6-a128-8b07e8e5cc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E2DB6D-A188-467E-B92C-96A03C69BD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857e28-e45e-46c3-8516-e8b4e37a5217"/>
    <ds:schemaRef ds:uri="d8214ee7-32ce-40b6-a128-8b07e8e5cc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A52AAE-83F5-41CB-9499-96C4C2C99F3E}">
  <ds:schemaRefs>
    <ds:schemaRef ds:uri="0c857e28-e45e-46c3-8516-e8b4e37a5217"/>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d8214ee7-32ce-40b6-a128-8b07e8e5cc47"/>
    <ds:schemaRef ds:uri="http://www.w3.org/XML/1998/namespace"/>
    <ds:schemaRef ds:uri="http://purl.org/dc/elements/1.1/"/>
  </ds:schemaRefs>
</ds:datastoreItem>
</file>

<file path=customXml/itemProps3.xml><?xml version="1.0" encoding="utf-8"?>
<ds:datastoreItem xmlns:ds="http://schemas.openxmlformats.org/officeDocument/2006/customXml" ds:itemID="{9835A40D-F357-4531-865B-E72BD1F7E0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23186</TotalTime>
  <Words>2975</Words>
  <Application>Microsoft Office PowerPoint</Application>
  <PresentationFormat>Widescreen</PresentationFormat>
  <Paragraphs>266</Paragraphs>
  <Slides>54</Slides>
  <Notes>22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54</vt:i4>
      </vt:variant>
    </vt:vector>
  </HeadingPairs>
  <TitlesOfParts>
    <vt:vector size="69" baseType="lpstr">
      <vt:lpstr>Arial</vt:lpstr>
      <vt:lpstr>Calibri</vt:lpstr>
      <vt:lpstr>Century Gothic</vt:lpstr>
      <vt:lpstr>Corbel</vt:lpstr>
      <vt:lpstr>Helvetica</vt:lpstr>
      <vt:lpstr>Myriad Pro</vt:lpstr>
      <vt:lpstr>Open sans</vt:lpstr>
      <vt:lpstr>Open Sans Light</vt:lpstr>
      <vt:lpstr>Prompt</vt:lpstr>
      <vt:lpstr>Prompt Black</vt:lpstr>
      <vt:lpstr>Prompt Bold</vt:lpstr>
      <vt:lpstr>Prompt SemiBold</vt:lpstr>
      <vt:lpstr>Trebuchet MS</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in Victim Losses Reported</vt:lpstr>
      <vt:lpstr>compromise</vt:lpstr>
      <vt:lpstr>Industries Consistently Under Attack</vt:lpstr>
      <vt:lpstr>Why Don’t We Hear About SMB Cyber Attacks?</vt:lpstr>
      <vt:lpstr>SMB Challenges  With Cybersecurity</vt:lpstr>
      <vt:lpstr>PowerPoint Presentation</vt:lpstr>
      <vt:lpstr>Law Firm / Professional Services Firm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Tompkins</dc:creator>
  <cp:lastModifiedBy>Chris Montgomery</cp:lastModifiedBy>
  <cp:revision>132</cp:revision>
  <cp:lastPrinted>2021-01-19T18:24:00Z</cp:lastPrinted>
  <dcterms:created xsi:type="dcterms:W3CDTF">2016-10-11T19:14:26Z</dcterms:created>
  <dcterms:modified xsi:type="dcterms:W3CDTF">2021-01-28T18:00:11Z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0x0101001A59D8FAADF854488D7AB5CC55570B2F</vt:lpwstr>
  </property>
  <property fmtid="{D5CDD505-2E9C-101B-9397-08002B2CF9AE}" pid="3" name="Order">
    <vt:r8>31800</vt:r8>
  </property>
</Properties>
</file>