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360" r:id="rId2"/>
    <p:sldId id="431" r:id="rId3"/>
    <p:sldId id="313" r:id="rId4"/>
    <p:sldId id="432" r:id="rId5"/>
    <p:sldId id="533" r:id="rId6"/>
    <p:sldId id="382" r:id="rId7"/>
    <p:sldId id="534" r:id="rId8"/>
    <p:sldId id="543" r:id="rId9"/>
    <p:sldId id="433" r:id="rId10"/>
    <p:sldId id="536" r:id="rId11"/>
    <p:sldId id="537" r:id="rId12"/>
    <p:sldId id="538" r:id="rId13"/>
    <p:sldId id="535" r:id="rId14"/>
    <p:sldId id="540" r:id="rId15"/>
    <p:sldId id="542" r:id="rId16"/>
    <p:sldId id="541" r:id="rId17"/>
    <p:sldId id="544" r:id="rId18"/>
    <p:sldId id="546" r:id="rId19"/>
    <p:sldId id="545" r:id="rId20"/>
    <p:sldId id="547" r:id="rId21"/>
    <p:sldId id="550" r:id="rId22"/>
    <p:sldId id="548" r:id="rId23"/>
    <p:sldId id="549" r:id="rId24"/>
    <p:sldId id="551" r:id="rId25"/>
    <p:sldId id="552" r:id="rId26"/>
    <p:sldId id="423" r:id="rId27"/>
    <p:sldId id="36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A8EA"/>
    <a:srgbClr val="78BA5C"/>
    <a:srgbClr val="FEFEFE"/>
    <a:srgbClr val="0364B8"/>
    <a:srgbClr val="BDF1FF"/>
    <a:srgbClr val="1078D4"/>
    <a:srgbClr val="5458AF"/>
    <a:srgbClr val="51D9FF"/>
    <a:srgbClr val="BCEFFF"/>
    <a:srgbClr val="7719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C2EA9B-77E2-42D2-9B07-79A824B60F77}" v="10" dt="2021-02-23T12:23:00.8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5" autoAdjust="0"/>
    <p:restoredTop sz="58599" autoAdjust="0"/>
  </p:normalViewPr>
  <p:slideViewPr>
    <p:cSldViewPr snapToGrid="0">
      <p:cViewPr varScale="1">
        <p:scale>
          <a:sx n="76" d="100"/>
          <a:sy n="76" d="100"/>
        </p:scale>
        <p:origin x="1782" y="84"/>
      </p:cViewPr>
      <p:guideLst/>
    </p:cSldViewPr>
  </p:slideViewPr>
  <p:notesTextViewPr>
    <p:cViewPr>
      <p:scale>
        <a:sx n="1" d="1"/>
        <a:sy n="1" d="1"/>
      </p:scale>
      <p:origin x="0" y="0"/>
    </p:cViewPr>
  </p:notesTextViewPr>
  <p:sorterViewPr>
    <p:cViewPr varScale="1">
      <p:scale>
        <a:sx n="100" d="100"/>
        <a:sy n="100" d="100"/>
      </p:scale>
      <p:origin x="0" y="-18000"/>
    </p:cViewPr>
  </p:sorterViewPr>
  <p:notesViewPr>
    <p:cSldViewPr snapToGrid="0">
      <p:cViewPr varScale="1">
        <p:scale>
          <a:sx n="99" d="100"/>
          <a:sy n="99" d="100"/>
        </p:scale>
        <p:origin x="357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1F9339-8FBC-4101-9471-396888EECA0C}" type="datetimeFigureOut">
              <a:rPr lang="en-US" smtClean="0"/>
              <a:t>3/1/2021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512A34-709D-47BC-96CC-CAF4AA1707B9}" type="slidenum">
              <a:rPr lang="en-US" smtClean="0"/>
              <a:t>‹#›</a:t>
            </a:fld>
            <a:endParaRPr lang="en-US"/>
          </a:p>
        </p:txBody>
      </p:sp>
    </p:spTree>
    <p:extLst>
      <p:ext uri="{BB962C8B-B14F-4D97-AF65-F5344CB8AC3E}">
        <p14:creationId xmlns:p14="http://schemas.microsoft.com/office/powerpoint/2010/main" val="2600392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techterms.com/definition/directory"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get started, I wanted to introduce our team today. First, my name is Chris Montgomery and I’m the Director of Sales for ThrottleNet. With me I have AJ Rodgers tracking our Q&amp;A board for any questions and George Rosenthal – </a:t>
            </a:r>
            <a:r>
              <a:rPr lang="en-US" dirty="0" err="1"/>
              <a:t>ThrottleNet’s</a:t>
            </a:r>
            <a:r>
              <a:rPr lang="en-US" dirty="0"/>
              <a:t> President – orchestrating our webinar today.</a:t>
            </a:r>
          </a:p>
          <a:p>
            <a:endParaRPr lang="en-US" dirty="0"/>
          </a:p>
          <a:p>
            <a:r>
              <a:rPr lang="en-US" dirty="0"/>
              <a:t>Before we get started, I’d like to set a few guidelines to ensure we work through this material in the most timely manner possible. </a:t>
            </a:r>
          </a:p>
          <a:p>
            <a:endParaRPr lang="en-US" dirty="0"/>
          </a:p>
          <a:p>
            <a:r>
              <a:rPr lang="en-US" dirty="0"/>
              <a:t>First, if you have a question, please feel free to enter it using the Q&amp;A button and enter your question there. In the interest of time, we’ll refrain from answering any questions until the end of the webinar.</a:t>
            </a:r>
          </a:p>
          <a:p>
            <a:endParaRPr lang="en-US" dirty="0"/>
          </a:p>
          <a:p>
            <a:r>
              <a:rPr lang="en-US" dirty="0"/>
              <a:t>You’ll also notice a Chat button as well as a Raise Your Hand button at the bottom, however, we ask that you refrain from using these buttons unless there’s a specific need to do so such as not being able to hear me or not being able to see the slides.</a:t>
            </a:r>
          </a:p>
          <a:p>
            <a:endParaRPr lang="en-US" dirty="0"/>
          </a:p>
          <a:p>
            <a:r>
              <a:rPr lang="en-US" dirty="0"/>
              <a:t>Thank you in advance for your cooperation. Without further ado, let’s get started.</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2DA8C1-825F-4E19-A503-0393050FF5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62240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your time today. Now we’re going to review what questions came in throughout our discussion. </a:t>
            </a:r>
          </a:p>
          <a:p>
            <a:endParaRPr lang="en-US" dirty="0"/>
          </a:p>
          <a:p>
            <a:r>
              <a:rPr lang="en-US" dirty="0"/>
              <a:t>AJ – could you please read the first question  for Aaron?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2DA8C1-825F-4E19-A503-0393050FF5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0211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222222"/>
                </a:solidFill>
                <a:effectLst/>
                <a:latin typeface="Prompt Medium" panose="00000600000000000000" pitchFamily="2" charset="-34"/>
                <a:ea typeface="Calibri" panose="020F0502020204030204" pitchFamily="34" charset="0"/>
                <a:cs typeface="Prompt Medium" panose="00000600000000000000" pitchFamily="2" charset="-34"/>
              </a:rPr>
              <a:t>For example, an admin can create a group of users and give them specific access privileges to certain </a:t>
            </a:r>
            <a:r>
              <a:rPr lang="en-US" sz="1200" u="sng" dirty="0">
                <a:solidFill>
                  <a:srgbClr val="28A8EA"/>
                </a:solidFill>
                <a:effectLst/>
                <a:latin typeface="Prompt Medium" panose="00000600000000000000" pitchFamily="2" charset="-34"/>
                <a:ea typeface="Calibri" panose="020F0502020204030204" pitchFamily="34" charset="0"/>
                <a:cs typeface="Prompt Medium" panose="00000600000000000000" pitchFamily="2" charset="-34"/>
                <a:hlinkClick r:id="rId3">
                  <a:extLst>
                    <a:ext uri="{A12FA001-AC4F-418D-AE19-62706E023703}">
                      <ahyp:hlinkClr xmlns:ahyp="http://schemas.microsoft.com/office/drawing/2018/hyperlinkcolor" val="tx"/>
                    </a:ext>
                  </a:extLst>
                </a:hlinkClick>
              </a:rPr>
              <a:t>directories</a:t>
            </a:r>
            <a:r>
              <a:rPr lang="en-US" sz="1200" dirty="0">
                <a:solidFill>
                  <a:srgbClr val="222222"/>
                </a:solidFill>
                <a:effectLst/>
                <a:latin typeface="Prompt Medium" panose="00000600000000000000" pitchFamily="2" charset="-34"/>
                <a:ea typeface="Calibri" panose="020F0502020204030204" pitchFamily="34" charset="0"/>
                <a:cs typeface="Prompt Medium" panose="00000600000000000000" pitchFamily="2" charset="-34"/>
              </a:rPr>
              <a:t> on the server. As a network grows, </a:t>
            </a:r>
            <a:r>
              <a:rPr lang="en-US" sz="1200" dirty="0">
                <a:solidFill>
                  <a:srgbClr val="28A8EA"/>
                </a:solidFill>
                <a:effectLst/>
                <a:latin typeface="Prompt Bold" panose="00000800000000000000" pitchFamily="2" charset="-34"/>
                <a:ea typeface="Calibri" panose="020F0502020204030204" pitchFamily="34" charset="0"/>
                <a:cs typeface="Prompt Bold" panose="00000800000000000000" pitchFamily="2" charset="-34"/>
              </a:rPr>
              <a:t>Active Directory </a:t>
            </a:r>
            <a:r>
              <a:rPr lang="en-US" sz="1200" dirty="0">
                <a:solidFill>
                  <a:srgbClr val="222222"/>
                </a:solidFill>
                <a:effectLst/>
                <a:latin typeface="Prompt Medium" panose="00000600000000000000" pitchFamily="2" charset="-34"/>
                <a:ea typeface="Calibri" panose="020F0502020204030204" pitchFamily="34" charset="0"/>
                <a:cs typeface="Prompt Medium" panose="00000600000000000000" pitchFamily="2" charset="-34"/>
              </a:rPr>
              <a:t>provides a way              to organize a large number of users into logical groups and subgroups,  while providing access control at each level.</a:t>
            </a:r>
            <a:endParaRPr lang="en-US" sz="1200" dirty="0">
              <a:effectLst/>
              <a:latin typeface="Prompt Medium" panose="00000600000000000000" pitchFamily="2" charset="-34"/>
              <a:ea typeface="Calibri" panose="020F0502020204030204" pitchFamily="34" charset="0"/>
              <a:cs typeface="Prompt Medium" panose="00000600000000000000" pitchFamily="2" charset="-34"/>
            </a:endParaRPr>
          </a:p>
          <a:p>
            <a:endParaRPr lang="en-US" dirty="0"/>
          </a:p>
        </p:txBody>
      </p:sp>
      <p:sp>
        <p:nvSpPr>
          <p:cNvPr id="4" name="Slide Number Placeholder 3"/>
          <p:cNvSpPr>
            <a:spLocks noGrp="1"/>
          </p:cNvSpPr>
          <p:nvPr>
            <p:ph type="sldNum" sz="quarter" idx="5"/>
          </p:nvPr>
        </p:nvSpPr>
        <p:spPr/>
        <p:txBody>
          <a:bodyPr/>
          <a:lstStyle/>
          <a:p>
            <a:fld id="{AC512A34-709D-47BC-96CC-CAF4AA1707B9}" type="slidenum">
              <a:rPr lang="en-US" smtClean="0"/>
              <a:t>7</a:t>
            </a:fld>
            <a:endParaRPr lang="en-US"/>
          </a:p>
        </p:txBody>
      </p:sp>
    </p:spTree>
    <p:extLst>
      <p:ext uri="{BB962C8B-B14F-4D97-AF65-F5344CB8AC3E}">
        <p14:creationId xmlns:p14="http://schemas.microsoft.com/office/powerpoint/2010/main" val="794587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Active Directory provides a single point of management for network resources. Active Directory    uses a single sign-on to allow access to network resources located on any server within the domain.</a:t>
            </a:r>
          </a:p>
          <a:p>
            <a:r>
              <a:rPr lang="en-US" dirty="0"/>
              <a:t>The user is identified and authenticated by Active Directory once. After this process is complete,   the user signs on once to access the network resources that are authorized for, according to his     or her assigned roles and privileges within Active Directory.</a:t>
            </a:r>
          </a:p>
          <a:p>
            <a:endParaRPr lang="en-US" dirty="0"/>
          </a:p>
        </p:txBody>
      </p:sp>
      <p:sp>
        <p:nvSpPr>
          <p:cNvPr id="4" name="Slide Number Placeholder 3"/>
          <p:cNvSpPr>
            <a:spLocks noGrp="1"/>
          </p:cNvSpPr>
          <p:nvPr>
            <p:ph type="sldNum" sz="quarter" idx="5"/>
          </p:nvPr>
        </p:nvSpPr>
        <p:spPr/>
        <p:txBody>
          <a:bodyPr/>
          <a:lstStyle/>
          <a:p>
            <a:fld id="{AC512A34-709D-47BC-96CC-CAF4AA1707B9}" type="slidenum">
              <a:rPr lang="en-US" smtClean="0"/>
              <a:t>12</a:t>
            </a:fld>
            <a:endParaRPr lang="en-US"/>
          </a:p>
        </p:txBody>
      </p:sp>
    </p:spTree>
    <p:extLst>
      <p:ext uri="{BB962C8B-B14F-4D97-AF65-F5344CB8AC3E}">
        <p14:creationId xmlns:p14="http://schemas.microsoft.com/office/powerpoint/2010/main" val="2453926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222222"/>
                </a:solidFill>
                <a:effectLst/>
                <a:latin typeface="Prompt Medium" panose="00000600000000000000" pitchFamily="2" charset="-34"/>
                <a:ea typeface="Calibri" panose="020F0502020204030204" pitchFamily="34" charset="0"/>
                <a:cs typeface="Prompt Medium" panose="00000600000000000000" pitchFamily="2" charset="-34"/>
              </a:rPr>
              <a:t>Historically, network and physical infrastructure layers have received all the security attention and </a:t>
            </a:r>
            <a:r>
              <a:rPr lang="en-US" sz="1200" dirty="0">
                <a:solidFill>
                  <a:srgbClr val="28A8EA"/>
                </a:solidFill>
                <a:effectLst/>
                <a:latin typeface="Prompt Bold" panose="00000800000000000000" pitchFamily="2" charset="-34"/>
                <a:ea typeface="Calibri" panose="020F0502020204030204" pitchFamily="34" charset="0"/>
                <a:cs typeface="Prompt Bold" panose="00000800000000000000" pitchFamily="2" charset="-34"/>
              </a:rPr>
              <a:t>Active Directory</a:t>
            </a:r>
            <a:r>
              <a:rPr lang="en-US" sz="1200" dirty="0">
                <a:solidFill>
                  <a:srgbClr val="222222"/>
                </a:solidFill>
                <a:effectLst/>
                <a:latin typeface="Prompt Medium" panose="00000600000000000000" pitchFamily="2" charset="-34"/>
                <a:ea typeface="Calibri" panose="020F0502020204030204" pitchFamily="34" charset="0"/>
                <a:cs typeface="Prompt Medium" panose="00000600000000000000" pitchFamily="2" charset="-34"/>
              </a:rPr>
              <a:t> security has lagged. The access we grant our users are the same credentials that are being abused, stolen, and exploited either with purpose or absent mindedness.</a:t>
            </a:r>
            <a:endParaRPr lang="en-US" sz="1200" dirty="0">
              <a:effectLst/>
              <a:latin typeface="Prompt Medium" panose="00000600000000000000" pitchFamily="2" charset="-34"/>
              <a:ea typeface="Calibri" panose="020F0502020204030204" pitchFamily="34" charset="0"/>
              <a:cs typeface="Prompt Medium" panose="00000600000000000000" pitchFamily="2" charset="-34"/>
            </a:endParaRPr>
          </a:p>
          <a:p>
            <a:endParaRPr lang="en-US" dirty="0"/>
          </a:p>
        </p:txBody>
      </p:sp>
      <p:sp>
        <p:nvSpPr>
          <p:cNvPr id="4" name="Slide Number Placeholder 3"/>
          <p:cNvSpPr>
            <a:spLocks noGrp="1"/>
          </p:cNvSpPr>
          <p:nvPr>
            <p:ph type="sldNum" sz="quarter" idx="5"/>
          </p:nvPr>
        </p:nvSpPr>
        <p:spPr/>
        <p:txBody>
          <a:bodyPr/>
          <a:lstStyle/>
          <a:p>
            <a:fld id="{AC512A34-709D-47BC-96CC-CAF4AA1707B9}" type="slidenum">
              <a:rPr lang="en-US" smtClean="0"/>
              <a:t>13</a:t>
            </a:fld>
            <a:endParaRPr lang="en-US"/>
          </a:p>
        </p:txBody>
      </p:sp>
    </p:spTree>
    <p:extLst>
      <p:ext uri="{BB962C8B-B14F-4D97-AF65-F5344CB8AC3E}">
        <p14:creationId xmlns:p14="http://schemas.microsoft.com/office/powerpoint/2010/main" val="2286168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512A34-709D-47BC-96CC-CAF4AA1707B9}" type="slidenum">
              <a:rPr lang="en-US" smtClean="0"/>
              <a:t>15</a:t>
            </a:fld>
            <a:endParaRPr lang="en-US"/>
          </a:p>
        </p:txBody>
      </p:sp>
    </p:spTree>
    <p:extLst>
      <p:ext uri="{BB962C8B-B14F-4D97-AF65-F5344CB8AC3E}">
        <p14:creationId xmlns:p14="http://schemas.microsoft.com/office/powerpoint/2010/main" val="921737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cyber attacker is able to access the AD system, they can potentially access all connected user accounts, databases, applications, and all types of information, possibly jeopardizing security for an entire AD forest. Therefore, an Active Security compromise, particularly those that are not caught early, can lead to widespread fallout from which it may be difficult to recover</a:t>
            </a:r>
          </a:p>
        </p:txBody>
      </p:sp>
      <p:sp>
        <p:nvSpPr>
          <p:cNvPr id="4" name="Slide Number Placeholder 3"/>
          <p:cNvSpPr>
            <a:spLocks noGrp="1"/>
          </p:cNvSpPr>
          <p:nvPr>
            <p:ph type="sldNum" sz="quarter" idx="5"/>
          </p:nvPr>
        </p:nvSpPr>
        <p:spPr/>
        <p:txBody>
          <a:bodyPr/>
          <a:lstStyle/>
          <a:p>
            <a:fld id="{AC512A34-709D-47BC-96CC-CAF4AA1707B9}" type="slidenum">
              <a:rPr lang="en-US" smtClean="0"/>
              <a:t>20</a:t>
            </a:fld>
            <a:endParaRPr lang="en-US"/>
          </a:p>
        </p:txBody>
      </p:sp>
    </p:spTree>
    <p:extLst>
      <p:ext uri="{BB962C8B-B14F-4D97-AF65-F5344CB8AC3E}">
        <p14:creationId xmlns:p14="http://schemas.microsoft.com/office/powerpoint/2010/main" val="2748926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512A34-709D-47BC-96CC-CAF4AA1707B9}" type="slidenum">
              <a:rPr lang="en-US" smtClean="0"/>
              <a:t>21</a:t>
            </a:fld>
            <a:endParaRPr lang="en-US"/>
          </a:p>
        </p:txBody>
      </p:sp>
    </p:spTree>
    <p:extLst>
      <p:ext uri="{BB962C8B-B14F-4D97-AF65-F5344CB8AC3E}">
        <p14:creationId xmlns:p14="http://schemas.microsoft.com/office/powerpoint/2010/main" val="1167435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tools we have included with MN solution – ransomware detection and mitigation tool, DNS protection, AV solution, patching and updates,</a:t>
            </a:r>
          </a:p>
        </p:txBody>
      </p:sp>
      <p:sp>
        <p:nvSpPr>
          <p:cNvPr id="4" name="Slide Number Placeholder 3"/>
          <p:cNvSpPr>
            <a:spLocks noGrp="1"/>
          </p:cNvSpPr>
          <p:nvPr>
            <p:ph type="sldNum" sz="quarter" idx="5"/>
          </p:nvPr>
        </p:nvSpPr>
        <p:spPr/>
        <p:txBody>
          <a:bodyPr/>
          <a:lstStyle/>
          <a:p>
            <a:fld id="{AC512A34-709D-47BC-96CC-CAF4AA1707B9}" type="slidenum">
              <a:rPr lang="en-US" smtClean="0"/>
              <a:t>25</a:t>
            </a:fld>
            <a:endParaRPr lang="en-US"/>
          </a:p>
        </p:txBody>
      </p:sp>
    </p:spTree>
    <p:extLst>
      <p:ext uri="{BB962C8B-B14F-4D97-AF65-F5344CB8AC3E}">
        <p14:creationId xmlns:p14="http://schemas.microsoft.com/office/powerpoint/2010/main" val="3337423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If you need anything or are interested in learning  more about our services, please check us out online at throttlenet.com or give us a call at 866-829-5557</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2DA8C1-825F-4E19-A503-0393050FF5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1531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2404534"/>
            <a:ext cx="7766936" cy="1646302"/>
          </a:xfrm>
          <a:prstGeom prst="rect">
            <a:avLst/>
          </a:prstGeo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a:prstGeom prst="rect">
            <a:avLst/>
          </a:prstGeo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8748C10A-C630-4D7E-931D-AB8678E2D886}" type="datetimeFigureOut">
              <a:rPr lang="en-US" smtClean="0"/>
              <a:t>3/1/2021</a:t>
            </a:fld>
            <a:endParaRPr lang="en-US"/>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923D05A9-A89D-40D7-B4B1-013BBA871647}" type="slidenum">
              <a:rPr lang="en-US" smtClean="0"/>
              <a:pPr/>
              <a:t>‹#›</a:t>
            </a:fld>
            <a:endParaRPr lang="en-US"/>
          </a:p>
        </p:txBody>
      </p:sp>
    </p:spTree>
    <p:extLst>
      <p:ext uri="{BB962C8B-B14F-4D97-AF65-F5344CB8AC3E}">
        <p14:creationId xmlns:p14="http://schemas.microsoft.com/office/powerpoint/2010/main" val="313588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a:prstGeom prst="rect">
            <a:avLst/>
          </a:prstGeo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a:prstGeom prst="rect">
            <a:avLst/>
          </a:prstGeo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8748C10A-C630-4D7E-931D-AB8678E2D886}" type="datetimeFigureOut">
              <a:rPr lang="en-US" smtClean="0"/>
              <a:t>3/1/2021</a:t>
            </a:fld>
            <a:endParaRPr lang="en-US"/>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923D05A9-A89D-40D7-B4B1-013BBA871647}" type="slidenum">
              <a:rPr lang="en-US" smtClean="0"/>
              <a:t>‹#›</a:t>
            </a:fld>
            <a:endParaRPr lang="en-US"/>
          </a:p>
        </p:txBody>
      </p:sp>
    </p:spTree>
    <p:extLst>
      <p:ext uri="{BB962C8B-B14F-4D97-AF65-F5344CB8AC3E}">
        <p14:creationId xmlns:p14="http://schemas.microsoft.com/office/powerpoint/2010/main" val="3549043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a:prstGeom prst="rect">
            <a:avLst/>
          </a:prstGeo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a:prstGeom prst="rect">
            <a:avLst/>
          </a:prstGeo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a:prstGeom prst="rect">
            <a:avLst/>
          </a:prstGeo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8748C10A-C630-4D7E-931D-AB8678E2D886}" type="datetimeFigureOut">
              <a:rPr lang="en-US" smtClean="0"/>
              <a:t>3/1/2021</a:t>
            </a:fld>
            <a:endParaRPr lang="en-US"/>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923D05A9-A89D-40D7-B4B1-013BBA871647}"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750540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a:prstGeom prst="rect">
            <a:avLst/>
          </a:prstGeo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a:prstGeom prst="rect">
            <a:avLst/>
          </a:prstGeo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8748C10A-C630-4D7E-931D-AB8678E2D886}" type="datetimeFigureOut">
              <a:rPr lang="en-US" smtClean="0"/>
              <a:t>3/1/2021</a:t>
            </a:fld>
            <a:endParaRPr lang="en-US"/>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923D05A9-A89D-40D7-B4B1-013BBA871647}" type="slidenum">
              <a:rPr lang="en-US" smtClean="0"/>
              <a:t>‹#›</a:t>
            </a:fld>
            <a:endParaRPr lang="en-US"/>
          </a:p>
        </p:txBody>
      </p:sp>
    </p:spTree>
    <p:extLst>
      <p:ext uri="{BB962C8B-B14F-4D97-AF65-F5344CB8AC3E}">
        <p14:creationId xmlns:p14="http://schemas.microsoft.com/office/powerpoint/2010/main" val="20857280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a:prstGeom prst="rect">
            <a:avLst/>
          </a:prstGeo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a:prstGeom prst="rect">
            <a:avLst/>
          </a:prstGeo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a:prstGeom prst="rect">
            <a:avLst/>
          </a:prstGeo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8748C10A-C630-4D7E-931D-AB8678E2D886}" type="datetimeFigureOut">
              <a:rPr lang="en-US" smtClean="0"/>
              <a:t>3/1/2021</a:t>
            </a:fld>
            <a:endParaRPr lang="en-US"/>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923D05A9-A89D-40D7-B4B1-013BBA87164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999230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a:prstGeom prst="rect">
            <a:avLst/>
          </a:prstGeo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a:prstGeom prst="rect">
            <a:avLst/>
          </a:prstGeo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a:prstGeom prst="rect">
            <a:avLst/>
          </a:prstGeo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8748C10A-C630-4D7E-931D-AB8678E2D886}" type="datetimeFigureOut">
              <a:rPr lang="en-US" smtClean="0"/>
              <a:t>3/1/2021</a:t>
            </a:fld>
            <a:endParaRPr lang="en-US"/>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923D05A9-A89D-40D7-B4B1-013BBA871647}" type="slidenum">
              <a:rPr lang="en-US" smtClean="0"/>
              <a:t>‹#›</a:t>
            </a:fld>
            <a:endParaRPr lang="en-US"/>
          </a:p>
        </p:txBody>
      </p:sp>
    </p:spTree>
    <p:extLst>
      <p:ext uri="{BB962C8B-B14F-4D97-AF65-F5344CB8AC3E}">
        <p14:creationId xmlns:p14="http://schemas.microsoft.com/office/powerpoint/2010/main" val="17074635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77334" y="2160589"/>
            <a:ext cx="8596668" cy="388077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8748C10A-C630-4D7E-931D-AB8678E2D886}" type="datetimeFigureOut">
              <a:rPr lang="en-US" smtClean="0"/>
              <a:t>3/1/2021</a:t>
            </a:fld>
            <a:endParaRPr lang="en-US"/>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923D05A9-A89D-40D7-B4B1-013BBA871647}" type="slidenum">
              <a:rPr lang="en-US" smtClean="0"/>
              <a:t>‹#›</a:t>
            </a:fld>
            <a:endParaRPr lang="en-US"/>
          </a:p>
        </p:txBody>
      </p:sp>
    </p:spTree>
    <p:extLst>
      <p:ext uri="{BB962C8B-B14F-4D97-AF65-F5344CB8AC3E}">
        <p14:creationId xmlns:p14="http://schemas.microsoft.com/office/powerpoint/2010/main" val="7969694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a:prstGeom prst="rect">
            <a:avLst/>
          </a:prstGeo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8748C10A-C630-4D7E-931D-AB8678E2D886}" type="datetimeFigureOut">
              <a:rPr lang="en-US" smtClean="0"/>
              <a:t>3/1/2021</a:t>
            </a:fld>
            <a:endParaRPr lang="en-US"/>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923D05A9-A89D-40D7-B4B1-013BBA871647}" type="slidenum">
              <a:rPr lang="en-US" smtClean="0"/>
              <a:t>‹#›</a:t>
            </a:fld>
            <a:endParaRPr lang="en-US"/>
          </a:p>
        </p:txBody>
      </p:sp>
    </p:spTree>
    <p:extLst>
      <p:ext uri="{BB962C8B-B14F-4D97-AF65-F5344CB8AC3E}">
        <p14:creationId xmlns:p14="http://schemas.microsoft.com/office/powerpoint/2010/main" val="10149334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205133" y="6041362"/>
            <a:ext cx="911939" cy="365125"/>
          </a:xfrm>
          <a:prstGeom prst="rect">
            <a:avLst/>
          </a:prstGeom>
        </p:spPr>
        <p:txBody>
          <a:bodyPr/>
          <a:lstStyle/>
          <a:p>
            <a:fld id="{8748C10A-C630-4D7E-931D-AB8678E2D886}" type="datetimeFigureOut">
              <a:rPr lang="en-US" smtClean="0"/>
              <a:t>3/1/2021</a:t>
            </a:fld>
            <a:endParaRPr lang="en-US"/>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923D05A9-A89D-40D7-B4B1-013BBA871647}" type="slidenum">
              <a:rPr lang="en-US" smtClean="0"/>
              <a:t>‹#›</a:t>
            </a:fld>
            <a:endParaRPr lang="en-US"/>
          </a:p>
        </p:txBody>
      </p:sp>
      <p:sp>
        <p:nvSpPr>
          <p:cNvPr id="12" name="Rectangle 11"/>
          <p:cNvSpPr/>
          <p:nvPr userDrawn="1"/>
        </p:nvSpPr>
        <p:spPr>
          <a:xfrm>
            <a:off x="-55659" y="-95416"/>
            <a:ext cx="12332473" cy="1130586"/>
          </a:xfrm>
          <a:prstGeom prst="rect">
            <a:avLst/>
          </a:prstGeom>
          <a:solidFill>
            <a:schemeClr val="tx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n>
                  <a:noFill/>
                </a:ln>
              </a:rPr>
              <a:t> </a:t>
            </a:r>
          </a:p>
        </p:txBody>
      </p:sp>
      <p:sp>
        <p:nvSpPr>
          <p:cNvPr id="9" name="Text Placeholder 2">
            <a:extLst>
              <a:ext uri="{FF2B5EF4-FFF2-40B4-BE49-F238E27FC236}">
                <a16:creationId xmlns:a16="http://schemas.microsoft.com/office/drawing/2014/main" id="{AEC9598E-4066-4540-BE29-E9E416C27C6D}"/>
              </a:ext>
            </a:extLst>
          </p:cNvPr>
          <p:cNvSpPr>
            <a:spLocks noGrp="1"/>
          </p:cNvSpPr>
          <p:nvPr>
            <p:ph idx="13"/>
          </p:nvPr>
        </p:nvSpPr>
        <p:spPr>
          <a:xfrm>
            <a:off x="684212" y="685800"/>
            <a:ext cx="8534400" cy="3615267"/>
          </a:xfrm>
          <a:prstGeom prst="rect">
            <a:avLst/>
          </a:prstGeom>
        </p:spPr>
        <p:txBody>
          <a:bodyPr vert="horz" lIns="91440" tIns="45720" rIns="91440" bIns="45720" rtlCol="0" anchor="ctr">
            <a:normAutofit/>
          </a:bodyPr>
          <a:lstStyle>
            <a:lvl1pPr>
              <a:defRPr baseline="0">
                <a:solidFill>
                  <a:schemeClr val="bg1">
                    <a:lumMod val="65000"/>
                    <a:lumOff val="35000"/>
                  </a:schemeClr>
                </a:solidFill>
                <a:latin typeface="Arial" panose="020B0604020202020204" pitchFamily="34" charset="0"/>
              </a:defRPr>
            </a:lvl1pPr>
            <a:lvl2pPr>
              <a:defRPr baseline="0">
                <a:solidFill>
                  <a:schemeClr val="bg1">
                    <a:lumMod val="65000"/>
                    <a:lumOff val="35000"/>
                  </a:schemeClr>
                </a:solidFill>
                <a:latin typeface="Arial" panose="020B0604020202020204" pitchFamily="34" charset="0"/>
              </a:defRPr>
            </a:lvl2pPr>
            <a:lvl3pPr>
              <a:defRPr baseline="0">
                <a:solidFill>
                  <a:schemeClr val="bg1">
                    <a:lumMod val="65000"/>
                    <a:lumOff val="35000"/>
                  </a:schemeClr>
                </a:solidFill>
                <a:latin typeface="Arial" panose="020B0604020202020204" pitchFamily="34" charset="0"/>
              </a:defRPr>
            </a:lvl3pPr>
            <a:lvl4pPr>
              <a:defRPr baseline="0">
                <a:solidFill>
                  <a:schemeClr val="bg1">
                    <a:lumMod val="65000"/>
                    <a:lumOff val="35000"/>
                  </a:schemeClr>
                </a:solidFill>
                <a:latin typeface="Arial" panose="020B0604020202020204" pitchFamily="34" charset="0"/>
              </a:defRPr>
            </a:lvl4pPr>
            <a:lvl5pPr>
              <a:defRPr baseline="0">
                <a:solidFill>
                  <a:schemeClr val="bg1">
                    <a:lumMod val="65000"/>
                    <a:lumOff val="35000"/>
                  </a:schemeClr>
                </a:solidFill>
                <a:latin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B91DF728-9E38-4F44-B049-6E0F8D279F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1770" y="185862"/>
            <a:ext cx="2792217" cy="663884"/>
          </a:xfrm>
          <a:prstGeom prst="rect">
            <a:avLst/>
          </a:prstGeom>
        </p:spPr>
      </p:pic>
    </p:spTree>
    <p:extLst>
      <p:ext uri="{BB962C8B-B14F-4D97-AF65-F5344CB8AC3E}">
        <p14:creationId xmlns:p14="http://schemas.microsoft.com/office/powerpoint/2010/main" val="265983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a:prstGeom prst="rect">
            <a:avLst/>
          </a:prstGeom>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677334" y="2160589"/>
            <a:ext cx="8596668" cy="388077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51590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a:prstGeom prst="rect">
            <a:avLst/>
          </a:prstGeo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a:prstGeom prst="rect">
            <a:avLst/>
          </a:prstGeo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8748C10A-C630-4D7E-931D-AB8678E2D886}" type="datetimeFigureOut">
              <a:rPr lang="en-US" smtClean="0"/>
              <a:t>3/1/2021</a:t>
            </a:fld>
            <a:endParaRPr lang="en-US"/>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923D05A9-A89D-40D7-B4B1-013BBA871647}" type="slidenum">
              <a:rPr lang="en-US" smtClean="0"/>
              <a:t>‹#›</a:t>
            </a:fld>
            <a:endParaRPr lang="en-US"/>
          </a:p>
        </p:txBody>
      </p:sp>
    </p:spTree>
    <p:extLst>
      <p:ext uri="{BB962C8B-B14F-4D97-AF65-F5344CB8AC3E}">
        <p14:creationId xmlns:p14="http://schemas.microsoft.com/office/powerpoint/2010/main" val="1298789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7205133" y="6041362"/>
            <a:ext cx="911939" cy="365125"/>
          </a:xfrm>
          <a:prstGeom prst="rect">
            <a:avLst/>
          </a:prstGeom>
        </p:spPr>
        <p:txBody>
          <a:bodyPr/>
          <a:lstStyle/>
          <a:p>
            <a:fld id="{8748C10A-C630-4D7E-931D-AB8678E2D886}" type="datetimeFigureOut">
              <a:rPr lang="en-US" smtClean="0"/>
              <a:t>3/1/2021</a:t>
            </a:fld>
            <a:endParaRPr lang="en-US"/>
          </a:p>
        </p:txBody>
      </p:sp>
      <p:sp>
        <p:nvSpPr>
          <p:cNvPr id="6" name="Footer Placeholder 5"/>
          <p:cNvSpPr>
            <a:spLocks noGrp="1"/>
          </p:cNvSpPr>
          <p:nvPr>
            <p:ph type="ftr" sz="quarter" idx="11"/>
          </p:nvPr>
        </p:nvSpPr>
        <p:spPr>
          <a:xfrm>
            <a:off x="677334" y="6041362"/>
            <a:ext cx="6297612"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590663" y="6041362"/>
            <a:ext cx="683339" cy="365125"/>
          </a:xfrm>
          <a:prstGeom prst="rect">
            <a:avLst/>
          </a:prstGeom>
        </p:spPr>
        <p:txBody>
          <a:bodyPr/>
          <a:lstStyle/>
          <a:p>
            <a:fld id="{923D05A9-A89D-40D7-B4B1-013BBA871647}" type="slidenum">
              <a:rPr lang="en-US" smtClean="0"/>
              <a:t>‹#›</a:t>
            </a:fld>
            <a:endParaRPr lang="en-US"/>
          </a:p>
        </p:txBody>
      </p:sp>
    </p:spTree>
    <p:extLst>
      <p:ext uri="{BB962C8B-B14F-4D97-AF65-F5344CB8AC3E}">
        <p14:creationId xmlns:p14="http://schemas.microsoft.com/office/powerpoint/2010/main" val="4041567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a:prstGeom prst="rect">
            <a:avLst/>
          </a:prstGeo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a:prstGeom prst="rect">
            <a:avLst/>
          </a:prstGeo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a:prstGeom prst="rect">
            <a:avLst/>
          </a:prstGeo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a:prstGeom prst="rect">
            <a:avLst/>
          </a:prstGeo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a:prstGeom prst="rect">
            <a:avLst/>
          </a:prstGeo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7205133" y="6041362"/>
            <a:ext cx="911939" cy="365125"/>
          </a:xfrm>
          <a:prstGeom prst="rect">
            <a:avLst/>
          </a:prstGeom>
        </p:spPr>
        <p:txBody>
          <a:bodyPr/>
          <a:lstStyle/>
          <a:p>
            <a:fld id="{8748C10A-C630-4D7E-931D-AB8678E2D886}" type="datetimeFigureOut">
              <a:rPr lang="en-US" smtClean="0"/>
              <a:t>3/1/2021</a:t>
            </a:fld>
            <a:endParaRPr lang="en-US"/>
          </a:p>
        </p:txBody>
      </p:sp>
      <p:sp>
        <p:nvSpPr>
          <p:cNvPr id="8" name="Footer Placeholder 7"/>
          <p:cNvSpPr>
            <a:spLocks noGrp="1"/>
          </p:cNvSpPr>
          <p:nvPr>
            <p:ph type="ftr" sz="quarter" idx="11"/>
          </p:nvPr>
        </p:nvSpPr>
        <p:spPr>
          <a:xfrm>
            <a:off x="677334" y="6041362"/>
            <a:ext cx="6297612"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590663" y="6041362"/>
            <a:ext cx="683339" cy="365125"/>
          </a:xfrm>
          <a:prstGeom prst="rect">
            <a:avLst/>
          </a:prstGeom>
        </p:spPr>
        <p:txBody>
          <a:bodyPr/>
          <a:lstStyle/>
          <a:p>
            <a:fld id="{923D05A9-A89D-40D7-B4B1-013BBA871647}" type="slidenum">
              <a:rPr lang="en-US" smtClean="0"/>
              <a:t>‹#›</a:t>
            </a:fld>
            <a:endParaRPr lang="en-US"/>
          </a:p>
        </p:txBody>
      </p:sp>
    </p:spTree>
    <p:extLst>
      <p:ext uri="{BB962C8B-B14F-4D97-AF65-F5344CB8AC3E}">
        <p14:creationId xmlns:p14="http://schemas.microsoft.com/office/powerpoint/2010/main" val="1139889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7205133" y="6041362"/>
            <a:ext cx="911939" cy="365125"/>
          </a:xfrm>
          <a:prstGeom prst="rect">
            <a:avLst/>
          </a:prstGeom>
        </p:spPr>
        <p:txBody>
          <a:bodyPr/>
          <a:lstStyle/>
          <a:p>
            <a:fld id="{8748C10A-C630-4D7E-931D-AB8678E2D886}" type="datetimeFigureOut">
              <a:rPr lang="en-US" smtClean="0"/>
              <a:t>3/1/2021</a:t>
            </a:fld>
            <a:endParaRPr lang="en-US"/>
          </a:p>
        </p:txBody>
      </p:sp>
      <p:sp>
        <p:nvSpPr>
          <p:cNvPr id="4" name="Footer Placeholder 3"/>
          <p:cNvSpPr>
            <a:spLocks noGrp="1"/>
          </p:cNvSpPr>
          <p:nvPr>
            <p:ph type="ftr" sz="quarter" idx="11"/>
          </p:nvPr>
        </p:nvSpPr>
        <p:spPr>
          <a:xfrm>
            <a:off x="677334" y="6041362"/>
            <a:ext cx="6297612"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590663" y="6041362"/>
            <a:ext cx="683339" cy="365125"/>
          </a:xfrm>
          <a:prstGeom prst="rect">
            <a:avLst/>
          </a:prstGeom>
        </p:spPr>
        <p:txBody>
          <a:bodyPr/>
          <a:lstStyle/>
          <a:p>
            <a:fld id="{923D05A9-A89D-40D7-B4B1-013BBA871647}" type="slidenum">
              <a:rPr lang="en-US" smtClean="0"/>
              <a:t>‹#›</a:t>
            </a:fld>
            <a:endParaRPr lang="en-US"/>
          </a:p>
        </p:txBody>
      </p:sp>
    </p:spTree>
    <p:extLst>
      <p:ext uri="{BB962C8B-B14F-4D97-AF65-F5344CB8AC3E}">
        <p14:creationId xmlns:p14="http://schemas.microsoft.com/office/powerpoint/2010/main" val="274200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205133" y="6041362"/>
            <a:ext cx="911939" cy="365125"/>
          </a:xfrm>
          <a:prstGeom prst="rect">
            <a:avLst/>
          </a:prstGeom>
        </p:spPr>
        <p:txBody>
          <a:bodyPr/>
          <a:lstStyle/>
          <a:p>
            <a:fld id="{8748C10A-C630-4D7E-931D-AB8678E2D886}" type="datetimeFigureOut">
              <a:rPr lang="en-US" smtClean="0"/>
              <a:t>3/1/2021</a:t>
            </a:fld>
            <a:endParaRPr lang="en-US"/>
          </a:p>
        </p:txBody>
      </p:sp>
      <p:sp>
        <p:nvSpPr>
          <p:cNvPr id="3" name="Footer Placeholder 2"/>
          <p:cNvSpPr>
            <a:spLocks noGrp="1"/>
          </p:cNvSpPr>
          <p:nvPr>
            <p:ph type="ftr" sz="quarter" idx="11"/>
          </p:nvPr>
        </p:nvSpPr>
        <p:spPr>
          <a:xfrm>
            <a:off x="677334" y="6041362"/>
            <a:ext cx="6297612"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590663" y="6041362"/>
            <a:ext cx="683339" cy="365125"/>
          </a:xfrm>
          <a:prstGeom prst="rect">
            <a:avLst/>
          </a:prstGeom>
        </p:spPr>
        <p:txBody>
          <a:bodyPr/>
          <a:lstStyle/>
          <a:p>
            <a:fld id="{923D05A9-A89D-40D7-B4B1-013BBA871647}" type="slidenum">
              <a:rPr lang="en-US" smtClean="0"/>
              <a:t>‹#›</a:t>
            </a:fld>
            <a:endParaRPr lang="en-US"/>
          </a:p>
        </p:txBody>
      </p:sp>
    </p:spTree>
    <p:extLst>
      <p:ext uri="{BB962C8B-B14F-4D97-AF65-F5344CB8AC3E}">
        <p14:creationId xmlns:p14="http://schemas.microsoft.com/office/powerpoint/2010/main" val="2280945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a:prstGeom prst="rect">
            <a:avLst/>
          </a:prstGeo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a:prstGeom prst="rect">
            <a:avLst/>
          </a:prstGeo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a:prstGeom prst="rect">
            <a:avLst/>
          </a:prstGeo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05133" y="6041362"/>
            <a:ext cx="911939" cy="365125"/>
          </a:xfrm>
          <a:prstGeom prst="rect">
            <a:avLst/>
          </a:prstGeom>
        </p:spPr>
        <p:txBody>
          <a:bodyPr/>
          <a:lstStyle/>
          <a:p>
            <a:fld id="{8748C10A-C630-4D7E-931D-AB8678E2D886}" type="datetimeFigureOut">
              <a:rPr lang="en-US" smtClean="0"/>
              <a:t>3/1/2021</a:t>
            </a:fld>
            <a:endParaRPr lang="en-US"/>
          </a:p>
        </p:txBody>
      </p:sp>
      <p:sp>
        <p:nvSpPr>
          <p:cNvPr id="6" name="Footer Placeholder 5"/>
          <p:cNvSpPr>
            <a:spLocks noGrp="1"/>
          </p:cNvSpPr>
          <p:nvPr>
            <p:ph type="ftr" sz="quarter" idx="11"/>
          </p:nvPr>
        </p:nvSpPr>
        <p:spPr>
          <a:xfrm>
            <a:off x="677334" y="6041362"/>
            <a:ext cx="6297612"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590663" y="6041362"/>
            <a:ext cx="683339" cy="365125"/>
          </a:xfrm>
          <a:prstGeom prst="rect">
            <a:avLst/>
          </a:prstGeom>
        </p:spPr>
        <p:txBody>
          <a:bodyPr/>
          <a:lstStyle/>
          <a:p>
            <a:fld id="{923D05A9-A89D-40D7-B4B1-013BBA871647}" type="slidenum">
              <a:rPr lang="en-US" smtClean="0"/>
              <a:t>‹#›</a:t>
            </a:fld>
            <a:endParaRPr lang="en-US"/>
          </a:p>
        </p:txBody>
      </p:sp>
    </p:spTree>
    <p:extLst>
      <p:ext uri="{BB962C8B-B14F-4D97-AF65-F5344CB8AC3E}">
        <p14:creationId xmlns:p14="http://schemas.microsoft.com/office/powerpoint/2010/main" val="2475436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a:prstGeom prst="rect">
            <a:avLst/>
          </a:prstGeo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a:prstGeom prst="rect">
            <a:avLst/>
          </a:prstGeo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a:prstGeom prst="rect">
            <a:avLst/>
          </a:prstGeo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205133" y="6041362"/>
            <a:ext cx="911939" cy="365125"/>
          </a:xfrm>
          <a:prstGeom prst="rect">
            <a:avLst/>
          </a:prstGeom>
        </p:spPr>
        <p:txBody>
          <a:bodyPr/>
          <a:lstStyle/>
          <a:p>
            <a:fld id="{8748C10A-C630-4D7E-931D-AB8678E2D886}" type="datetimeFigureOut">
              <a:rPr lang="en-US" smtClean="0"/>
              <a:t>3/1/2021</a:t>
            </a:fld>
            <a:endParaRPr lang="en-US"/>
          </a:p>
        </p:txBody>
      </p:sp>
      <p:sp>
        <p:nvSpPr>
          <p:cNvPr id="6" name="Footer Placeholder 5"/>
          <p:cNvSpPr>
            <a:spLocks noGrp="1"/>
          </p:cNvSpPr>
          <p:nvPr>
            <p:ph type="ftr" sz="quarter" idx="11"/>
          </p:nvPr>
        </p:nvSpPr>
        <p:spPr>
          <a:xfrm>
            <a:off x="677334" y="6041362"/>
            <a:ext cx="6297612"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590663" y="6041362"/>
            <a:ext cx="683339" cy="365125"/>
          </a:xfrm>
          <a:prstGeom prst="rect">
            <a:avLst/>
          </a:prstGeom>
        </p:spPr>
        <p:txBody>
          <a:bodyPr/>
          <a:lstStyle/>
          <a:p>
            <a:fld id="{923D05A9-A89D-40D7-B4B1-013BBA871647}" type="slidenum">
              <a:rPr lang="en-US" smtClean="0"/>
              <a:t>‹#›</a:t>
            </a:fld>
            <a:endParaRPr lang="en-US"/>
          </a:p>
        </p:txBody>
      </p:sp>
    </p:spTree>
    <p:extLst>
      <p:ext uri="{BB962C8B-B14F-4D97-AF65-F5344CB8AC3E}">
        <p14:creationId xmlns:p14="http://schemas.microsoft.com/office/powerpoint/2010/main" val="404177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sv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svg"/><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7514EC6F-57B9-4DDF-838B-FE001414E61F}"/>
              </a:ext>
            </a:extLst>
          </p:cNvPr>
          <p:cNvPicPr>
            <a:picLocks noChangeAspect="1"/>
          </p:cNvPicPr>
          <p:nvPr userDrawn="1"/>
        </p:nvPicPr>
        <p:blipFill>
          <a:blip r:embed="rId19"/>
          <a:stretch>
            <a:fillRect/>
          </a:stretch>
        </p:blipFill>
        <p:spPr>
          <a:xfrm>
            <a:off x="-219283" y="5776277"/>
            <a:ext cx="12630565" cy="1407107"/>
          </a:xfrm>
          <a:prstGeom prst="rect">
            <a:avLst/>
          </a:prstGeom>
        </p:spPr>
      </p:pic>
      <p:pic>
        <p:nvPicPr>
          <p:cNvPr id="30" name="Graphic 29">
            <a:extLst>
              <a:ext uri="{FF2B5EF4-FFF2-40B4-BE49-F238E27FC236}">
                <a16:creationId xmlns:a16="http://schemas.microsoft.com/office/drawing/2014/main" id="{C9F19175-7488-4753-90AC-A8A4804DD79E}"/>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764088" y="5822314"/>
            <a:ext cx="2430050" cy="504946"/>
          </a:xfrm>
          <a:prstGeom prst="rect">
            <a:avLst/>
          </a:prstGeom>
        </p:spPr>
      </p:pic>
      <p:pic>
        <p:nvPicPr>
          <p:cNvPr id="31" name="Graphic 30">
            <a:extLst>
              <a:ext uri="{FF2B5EF4-FFF2-40B4-BE49-F238E27FC236}">
                <a16:creationId xmlns:a16="http://schemas.microsoft.com/office/drawing/2014/main" id="{E7B74D08-EE5D-4982-A564-F7DFCD8BECA1}"/>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9480637" y="5776277"/>
            <a:ext cx="1496338" cy="623474"/>
          </a:xfrm>
          <a:prstGeom prst="rect">
            <a:avLst/>
          </a:prstGeom>
        </p:spPr>
      </p:pic>
    </p:spTree>
    <p:extLst>
      <p:ext uri="{BB962C8B-B14F-4D97-AF65-F5344CB8AC3E}">
        <p14:creationId xmlns:p14="http://schemas.microsoft.com/office/powerpoint/2010/main" val="4125344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4.sv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14.svg"/></Relationships>
</file>

<file path=ppt/slides/_rels/slide1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18.sv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8.sv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1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8.sv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3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4.sv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32.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4.svg"/></Relationships>
</file>

<file path=ppt/slides/_rels/slide2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18.sv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18.sv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18.sv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36.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4.svg"/></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4.svg"/></Relationships>
</file>

<file path=ppt/slides/_rels/slide8.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22.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18.sv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4.sv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C78A65-65DB-40B8-878A-7119EB878945}"/>
              </a:ext>
            </a:extLst>
          </p:cNvPr>
          <p:cNvPicPr>
            <a:picLocks noChangeAspect="1"/>
          </p:cNvPicPr>
          <p:nvPr/>
        </p:nvPicPr>
        <p:blipFill>
          <a:blip r:embed="rId2"/>
          <a:stretch>
            <a:fillRect/>
          </a:stretch>
        </p:blipFill>
        <p:spPr>
          <a:xfrm>
            <a:off x="-219283" y="4045907"/>
            <a:ext cx="12630565" cy="2893637"/>
          </a:xfrm>
          <a:prstGeom prst="rect">
            <a:avLst/>
          </a:prstGeom>
        </p:spPr>
      </p:pic>
      <p:pic>
        <p:nvPicPr>
          <p:cNvPr id="5" name="Graphic 4">
            <a:extLst>
              <a:ext uri="{FF2B5EF4-FFF2-40B4-BE49-F238E27FC236}">
                <a16:creationId xmlns:a16="http://schemas.microsoft.com/office/drawing/2014/main" id="{7029C63A-D0AA-4C41-94C5-30A48F000BB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06366" y="2331059"/>
            <a:ext cx="6379265" cy="1325562"/>
          </a:xfrm>
          <a:prstGeom prst="rect">
            <a:avLst/>
          </a:prstGeom>
        </p:spPr>
      </p:pic>
      <p:pic>
        <p:nvPicPr>
          <p:cNvPr id="6" name="Graphic 5">
            <a:extLst>
              <a:ext uri="{FF2B5EF4-FFF2-40B4-BE49-F238E27FC236}">
                <a16:creationId xmlns:a16="http://schemas.microsoft.com/office/drawing/2014/main" id="{47F43E57-F408-4BB2-A826-0D439325F58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4763"/>
            <a:ext cx="12192000" cy="1685925"/>
          </a:xfrm>
          <a:prstGeom prst="rect">
            <a:avLst/>
          </a:prstGeom>
        </p:spPr>
      </p:pic>
      <p:pic>
        <p:nvPicPr>
          <p:cNvPr id="2" name="Graphic 1">
            <a:extLst>
              <a:ext uri="{FF2B5EF4-FFF2-40B4-BE49-F238E27FC236}">
                <a16:creationId xmlns:a16="http://schemas.microsoft.com/office/drawing/2014/main" id="{644ECDE6-8BB3-4A41-A195-20ECE5C350A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363017" y="5833872"/>
            <a:ext cx="1465961" cy="591312"/>
          </a:xfrm>
          <a:prstGeom prst="rect">
            <a:avLst/>
          </a:prstGeom>
        </p:spPr>
      </p:pic>
    </p:spTree>
    <p:extLst>
      <p:ext uri="{BB962C8B-B14F-4D97-AF65-F5344CB8AC3E}">
        <p14:creationId xmlns:p14="http://schemas.microsoft.com/office/powerpoint/2010/main" val="3156408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DD8D97B-8BB6-4DF1-A6F3-90D0466744CA}"/>
              </a:ext>
            </a:extLst>
          </p:cNvPr>
          <p:cNvSpPr txBox="1"/>
          <p:nvPr/>
        </p:nvSpPr>
        <p:spPr>
          <a:xfrm>
            <a:off x="1553659" y="310603"/>
            <a:ext cx="10252059" cy="1957715"/>
          </a:xfrm>
          <a:prstGeom prst="rect">
            <a:avLst/>
          </a:prstGeom>
          <a:noFill/>
        </p:spPr>
        <p:txBody>
          <a:bodyPr wrap="square" rtlCol="0">
            <a:spAutoFit/>
          </a:bodyPr>
          <a:lstStyle/>
          <a:p>
            <a:pPr marL="0" marR="0">
              <a:lnSpc>
                <a:spcPct val="107000"/>
              </a:lnSpc>
              <a:spcBef>
                <a:spcPts val="0"/>
              </a:spcBef>
              <a:spcAft>
                <a:spcPts val="800"/>
              </a:spcAft>
            </a:pPr>
            <a:r>
              <a:rPr lang="en-US" sz="2000" b="1" dirty="0">
                <a:solidFill>
                  <a:srgbClr val="28A8EA"/>
                </a:solidFill>
                <a:effectLst/>
                <a:latin typeface="Prompt Bold" panose="00000800000000000000" pitchFamily="2" charset="-34"/>
                <a:ea typeface="Calibri" panose="020F0502020204030204" pitchFamily="34" charset="0"/>
                <a:cs typeface="Prompt Bold" panose="00000800000000000000" pitchFamily="2" charset="-34"/>
              </a:rPr>
              <a:t>BETTER BACKUPS</a:t>
            </a:r>
            <a:endParaRPr lang="en-US" sz="2000" dirty="0">
              <a:solidFill>
                <a:srgbClr val="28A8EA"/>
              </a:solidFill>
              <a:effectLst/>
              <a:latin typeface="Prompt Bold" panose="00000800000000000000" pitchFamily="2" charset="-34"/>
              <a:ea typeface="Calibri" panose="020F0502020204030204" pitchFamily="34" charset="0"/>
              <a:cs typeface="Prompt Bold" panose="00000800000000000000" pitchFamily="2" charset="-34"/>
            </a:endParaRPr>
          </a:p>
          <a:p>
            <a:pPr marL="0" marR="0">
              <a:lnSpc>
                <a:spcPct val="107000"/>
              </a:lnSpc>
              <a:spcBef>
                <a:spcPts val="0"/>
              </a:spcBef>
              <a:spcAft>
                <a:spcPts val="800"/>
              </a:spcAft>
            </a:pPr>
            <a:r>
              <a:rPr lang="en-US" sz="1600" dirty="0">
                <a:solidFill>
                  <a:srgbClr val="222222"/>
                </a:solidFill>
                <a:effectLst/>
                <a:latin typeface="Prompt Medium" panose="00000600000000000000" pitchFamily="2" charset="-34"/>
                <a:ea typeface="Calibri" panose="020F0502020204030204" pitchFamily="34" charset="0"/>
                <a:cs typeface="Prompt Medium" panose="00000600000000000000" pitchFamily="2" charset="-34"/>
              </a:rPr>
              <a:t>Without a central storage domain, users are only able to save their files to their local drives. If a user’s machine is infiltrated by a cyberattack, all of the files on that machine may become inaccessible. However, if they were saved to a central storage location, it would be much easier to recover them.</a:t>
            </a:r>
            <a:endParaRPr lang="en-US" sz="1600" dirty="0">
              <a:solidFill>
                <a:srgbClr val="28A8EA"/>
              </a:solidFill>
              <a:effectLst/>
              <a:latin typeface="Prompt Bold" panose="00000800000000000000" pitchFamily="2" charset="-34"/>
              <a:ea typeface="Calibri" panose="020F0502020204030204" pitchFamily="34" charset="0"/>
              <a:cs typeface="Prompt Bold" panose="00000800000000000000" pitchFamily="2" charset="-34"/>
            </a:endParaRPr>
          </a:p>
          <a:p>
            <a:endParaRPr lang="en-US" dirty="0"/>
          </a:p>
        </p:txBody>
      </p:sp>
      <p:sp>
        <p:nvSpPr>
          <p:cNvPr id="7" name="TextBox 6">
            <a:extLst>
              <a:ext uri="{FF2B5EF4-FFF2-40B4-BE49-F238E27FC236}">
                <a16:creationId xmlns:a16="http://schemas.microsoft.com/office/drawing/2014/main" id="{134990F2-0B5C-42CE-A6EF-D267A01BB570}"/>
              </a:ext>
            </a:extLst>
          </p:cNvPr>
          <p:cNvSpPr txBox="1"/>
          <p:nvPr/>
        </p:nvSpPr>
        <p:spPr>
          <a:xfrm>
            <a:off x="1468630" y="2268318"/>
            <a:ext cx="6906452" cy="1837298"/>
          </a:xfrm>
          <a:prstGeom prst="rect">
            <a:avLst/>
          </a:prstGeom>
          <a:noFill/>
        </p:spPr>
        <p:txBody>
          <a:bodyPr wrap="square" rtlCol="0">
            <a:spAutoFit/>
          </a:bodyPr>
          <a:lstStyle/>
          <a:p>
            <a:pPr marL="0" marR="0">
              <a:lnSpc>
                <a:spcPct val="107000"/>
              </a:lnSpc>
              <a:spcBef>
                <a:spcPts val="0"/>
              </a:spcBef>
              <a:spcAft>
                <a:spcPts val="800"/>
              </a:spcAft>
            </a:pPr>
            <a:r>
              <a:rPr lang="en-US" sz="2000" b="1" dirty="0">
                <a:solidFill>
                  <a:srgbClr val="28A8EA"/>
                </a:solidFill>
                <a:effectLst/>
                <a:latin typeface="Prompt Bold" panose="00000800000000000000" pitchFamily="2" charset="-34"/>
                <a:ea typeface="Calibri" panose="020F0502020204030204" pitchFamily="34" charset="0"/>
                <a:cs typeface="Prompt Bold" panose="00000800000000000000" pitchFamily="2" charset="-34"/>
              </a:rPr>
              <a:t>EASY LOGINS</a:t>
            </a:r>
            <a:endParaRPr lang="en-US" sz="2000" dirty="0">
              <a:solidFill>
                <a:srgbClr val="28A8EA"/>
              </a:solidFill>
              <a:effectLst/>
              <a:latin typeface="Prompt Bold" panose="00000800000000000000" pitchFamily="2" charset="-34"/>
              <a:ea typeface="Calibri" panose="020F0502020204030204" pitchFamily="34" charset="0"/>
              <a:cs typeface="Prompt Bold" panose="00000800000000000000" pitchFamily="2" charset="-34"/>
            </a:endParaRPr>
          </a:p>
          <a:p>
            <a:pPr marL="0" marR="0">
              <a:lnSpc>
                <a:spcPct val="107000"/>
              </a:lnSpc>
              <a:spcBef>
                <a:spcPts val="0"/>
              </a:spcBef>
              <a:spcAft>
                <a:spcPts val="800"/>
              </a:spcAft>
            </a:pPr>
            <a:r>
              <a:rPr lang="en-US" sz="1600" dirty="0">
                <a:solidFill>
                  <a:srgbClr val="222222"/>
                </a:solidFill>
                <a:effectLst/>
                <a:latin typeface="Prompt Medium" panose="00000600000000000000" pitchFamily="2" charset="-34"/>
                <a:ea typeface="Calibri" panose="020F0502020204030204" pitchFamily="34" charset="0"/>
                <a:cs typeface="Prompt Medium" panose="00000600000000000000" pitchFamily="2" charset="-34"/>
              </a:rPr>
              <a:t>Once </a:t>
            </a:r>
            <a:r>
              <a:rPr lang="en-US" sz="1600" dirty="0">
                <a:solidFill>
                  <a:schemeClr val="tx2">
                    <a:lumMod val="50000"/>
                  </a:schemeClr>
                </a:solidFill>
                <a:effectLst/>
                <a:latin typeface="Prompt Medium" panose="00000600000000000000" pitchFamily="2" charset="-34"/>
                <a:ea typeface="Calibri" panose="020F0502020204030204" pitchFamily="34" charset="0"/>
                <a:cs typeface="Prompt Medium" panose="00000600000000000000" pitchFamily="2" charset="-34"/>
              </a:rPr>
              <a:t>Active Directory </a:t>
            </a:r>
            <a:r>
              <a:rPr lang="en-US" sz="1600" dirty="0">
                <a:solidFill>
                  <a:srgbClr val="222222"/>
                </a:solidFill>
                <a:effectLst/>
                <a:latin typeface="Prompt Medium" panose="00000600000000000000" pitchFamily="2" charset="-34"/>
                <a:ea typeface="Calibri" panose="020F0502020204030204" pitchFamily="34" charset="0"/>
                <a:cs typeface="Prompt Medium" panose="00000600000000000000" pitchFamily="2" charset="-34"/>
              </a:rPr>
              <a:t>is in place, logging into your machine becomes easier. Essentially, when you log into a machine on the network, the machine and network communicate back and forth. The network will verify the password and automatically grant rights and privileges to the user, such as logging into Outlook</a:t>
            </a:r>
            <a:endParaRPr lang="en-US" dirty="0"/>
          </a:p>
        </p:txBody>
      </p:sp>
      <p:pic>
        <p:nvPicPr>
          <p:cNvPr id="11" name="Graphic 10">
            <a:extLst>
              <a:ext uri="{FF2B5EF4-FFF2-40B4-BE49-F238E27FC236}">
                <a16:creationId xmlns:a16="http://schemas.microsoft.com/office/drawing/2014/main" id="{88599F5E-7EB3-4041-B9BA-2CFC6704DF9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0624" y="2399862"/>
            <a:ext cx="834261" cy="739241"/>
          </a:xfrm>
          <a:prstGeom prst="rect">
            <a:avLst/>
          </a:prstGeom>
        </p:spPr>
      </p:pic>
      <p:pic>
        <p:nvPicPr>
          <p:cNvPr id="12" name="Graphic 11">
            <a:extLst>
              <a:ext uri="{FF2B5EF4-FFF2-40B4-BE49-F238E27FC236}">
                <a16:creationId xmlns:a16="http://schemas.microsoft.com/office/drawing/2014/main" id="{F431906A-F126-4174-9AD5-C842A341EC0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34369" y="461308"/>
            <a:ext cx="834261" cy="739241"/>
          </a:xfrm>
          <a:prstGeom prst="rect">
            <a:avLst/>
          </a:prstGeom>
        </p:spPr>
      </p:pic>
      <p:pic>
        <p:nvPicPr>
          <p:cNvPr id="28676" name="Picture 4" descr="Login template Free Vector">
            <a:extLst>
              <a:ext uri="{FF2B5EF4-FFF2-40B4-BE49-F238E27FC236}">
                <a16:creationId xmlns:a16="http://schemas.microsoft.com/office/drawing/2014/main" id="{0668A149-D247-4B9D-A3FD-C50F9F4333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92539">
            <a:off x="8540292" y="2082297"/>
            <a:ext cx="3111084" cy="3111084"/>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44843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DD8D97B-8BB6-4DF1-A6F3-90D0466744CA}"/>
              </a:ext>
            </a:extLst>
          </p:cNvPr>
          <p:cNvSpPr txBox="1"/>
          <p:nvPr/>
        </p:nvSpPr>
        <p:spPr>
          <a:xfrm>
            <a:off x="1671789" y="438444"/>
            <a:ext cx="10206357" cy="1957715"/>
          </a:xfrm>
          <a:prstGeom prst="rect">
            <a:avLst/>
          </a:prstGeom>
          <a:noFill/>
        </p:spPr>
        <p:txBody>
          <a:bodyPr wrap="square" rtlCol="0">
            <a:spAutoFit/>
          </a:bodyPr>
          <a:lstStyle/>
          <a:p>
            <a:pPr marL="0" marR="0">
              <a:lnSpc>
                <a:spcPct val="107000"/>
              </a:lnSpc>
              <a:spcBef>
                <a:spcPts val="0"/>
              </a:spcBef>
              <a:spcAft>
                <a:spcPts val="800"/>
              </a:spcAft>
            </a:pPr>
            <a:r>
              <a:rPr lang="en-US" sz="2000" b="1" dirty="0">
                <a:solidFill>
                  <a:srgbClr val="28A8EA"/>
                </a:solidFill>
                <a:effectLst/>
                <a:latin typeface="Prompt Bold" panose="00000800000000000000" pitchFamily="2" charset="-34"/>
                <a:ea typeface="Calibri" panose="020F0502020204030204" pitchFamily="34" charset="0"/>
                <a:cs typeface="Prompt Bold" panose="00000800000000000000" pitchFamily="2" charset="-34"/>
              </a:rPr>
              <a:t>IMPROVED SECURITY</a:t>
            </a:r>
            <a:endParaRPr lang="en-US" sz="2000" dirty="0">
              <a:solidFill>
                <a:srgbClr val="28A8EA"/>
              </a:solidFill>
              <a:effectLst/>
              <a:latin typeface="Prompt Bold" panose="00000800000000000000" pitchFamily="2" charset="-34"/>
              <a:ea typeface="Calibri" panose="020F0502020204030204" pitchFamily="34" charset="0"/>
              <a:cs typeface="Prompt Bold" panose="00000800000000000000" pitchFamily="2" charset="-34"/>
            </a:endParaRPr>
          </a:p>
          <a:p>
            <a:pPr marL="0" marR="0">
              <a:lnSpc>
                <a:spcPct val="107000"/>
              </a:lnSpc>
              <a:spcBef>
                <a:spcPts val="0"/>
              </a:spcBef>
              <a:spcAft>
                <a:spcPts val="800"/>
              </a:spcAft>
            </a:pPr>
            <a:r>
              <a:rPr lang="en-US" sz="1600" dirty="0">
                <a:solidFill>
                  <a:srgbClr val="222222"/>
                </a:solidFill>
                <a:effectLst/>
                <a:latin typeface="Prompt Medium" panose="00000600000000000000" pitchFamily="2" charset="-34"/>
                <a:ea typeface="Calibri" panose="020F0502020204030204" pitchFamily="34" charset="0"/>
                <a:cs typeface="Prompt Medium" panose="00000600000000000000" pitchFamily="2" charset="-34"/>
              </a:rPr>
              <a:t>Since the network administrator has the ability to control whatever happens on the domain, they’re able to implement new security measures when necessary. This includes installing a                 new antivirus software onto each machine or making certain sensitive documents                        inaccessible so they don’t fall into the wrong hands.</a:t>
            </a:r>
            <a:endParaRPr lang="en-US" sz="1600" dirty="0">
              <a:effectLst/>
              <a:latin typeface="Prompt Medium" panose="00000600000000000000" pitchFamily="2" charset="-34"/>
              <a:ea typeface="Calibri" panose="020F0502020204030204" pitchFamily="34" charset="0"/>
              <a:cs typeface="Prompt Medium" panose="00000600000000000000" pitchFamily="2" charset="-34"/>
            </a:endParaRPr>
          </a:p>
          <a:p>
            <a:endParaRPr lang="en-US" dirty="0"/>
          </a:p>
        </p:txBody>
      </p:sp>
      <p:sp>
        <p:nvSpPr>
          <p:cNvPr id="7" name="TextBox 6">
            <a:extLst>
              <a:ext uri="{FF2B5EF4-FFF2-40B4-BE49-F238E27FC236}">
                <a16:creationId xmlns:a16="http://schemas.microsoft.com/office/drawing/2014/main" id="{134990F2-0B5C-42CE-A6EF-D267A01BB570}"/>
              </a:ext>
            </a:extLst>
          </p:cNvPr>
          <p:cNvSpPr txBox="1"/>
          <p:nvPr/>
        </p:nvSpPr>
        <p:spPr>
          <a:xfrm>
            <a:off x="1600912" y="2396159"/>
            <a:ext cx="6089139" cy="2587247"/>
          </a:xfrm>
          <a:prstGeom prst="rect">
            <a:avLst/>
          </a:prstGeom>
          <a:noFill/>
        </p:spPr>
        <p:txBody>
          <a:bodyPr wrap="square" rtlCol="0">
            <a:spAutoFit/>
          </a:bodyPr>
          <a:lstStyle/>
          <a:p>
            <a:pPr marL="0" marR="0">
              <a:lnSpc>
                <a:spcPct val="107000"/>
              </a:lnSpc>
              <a:spcBef>
                <a:spcPts val="0"/>
              </a:spcBef>
              <a:spcAft>
                <a:spcPts val="800"/>
              </a:spcAft>
            </a:pPr>
            <a:r>
              <a:rPr lang="en-US" sz="2000" b="1" dirty="0">
                <a:solidFill>
                  <a:srgbClr val="28A8EA"/>
                </a:solidFill>
                <a:effectLst/>
                <a:latin typeface="Prompt Bold" panose="00000800000000000000" pitchFamily="2" charset="-34"/>
                <a:ea typeface="Calibri" panose="020F0502020204030204" pitchFamily="34" charset="0"/>
                <a:cs typeface="Prompt Bold" panose="00000800000000000000" pitchFamily="2" charset="-34"/>
              </a:rPr>
              <a:t>CUT COSTS</a:t>
            </a:r>
            <a:endParaRPr lang="en-US" sz="2000" dirty="0">
              <a:solidFill>
                <a:srgbClr val="28A8EA"/>
              </a:solidFill>
              <a:effectLst/>
              <a:latin typeface="Prompt Bold" panose="00000800000000000000" pitchFamily="2" charset="-34"/>
              <a:ea typeface="Calibri" panose="020F0502020204030204" pitchFamily="34" charset="0"/>
              <a:cs typeface="Prompt Bold" panose="00000800000000000000" pitchFamily="2" charset="-34"/>
            </a:endParaRPr>
          </a:p>
          <a:p>
            <a:pPr marL="0" marR="0">
              <a:lnSpc>
                <a:spcPct val="107000"/>
              </a:lnSpc>
              <a:spcBef>
                <a:spcPts val="0"/>
              </a:spcBef>
              <a:spcAft>
                <a:spcPts val="800"/>
              </a:spcAft>
            </a:pPr>
            <a:r>
              <a:rPr lang="en-US" sz="1600" dirty="0">
                <a:solidFill>
                  <a:srgbClr val="222222"/>
                </a:solidFill>
                <a:effectLst/>
                <a:latin typeface="Prompt Medium" panose="00000600000000000000" pitchFamily="2" charset="-34"/>
                <a:ea typeface="Calibri" panose="020F0502020204030204" pitchFamily="34" charset="0"/>
                <a:cs typeface="Prompt Medium" panose="00000600000000000000" pitchFamily="2" charset="-34"/>
              </a:rPr>
              <a:t>All of the above benefits of Active Directory streamline IT operations in a way that drastically reduces IT costs.</a:t>
            </a:r>
            <a:endParaRPr lang="en-US" sz="1600" dirty="0">
              <a:effectLst/>
              <a:latin typeface="Prompt Medium" panose="00000600000000000000" pitchFamily="2" charset="-34"/>
              <a:ea typeface="Calibri" panose="020F0502020204030204" pitchFamily="34" charset="0"/>
              <a:cs typeface="Prompt Medium" panose="00000600000000000000" pitchFamily="2" charset="-34"/>
            </a:endParaRPr>
          </a:p>
          <a:p>
            <a:pPr marL="0" marR="0">
              <a:lnSpc>
                <a:spcPct val="107000"/>
              </a:lnSpc>
              <a:spcBef>
                <a:spcPts val="0"/>
              </a:spcBef>
              <a:spcAft>
                <a:spcPts val="800"/>
              </a:spcAft>
            </a:pPr>
            <a:r>
              <a:rPr lang="en-US" sz="1600" dirty="0">
                <a:solidFill>
                  <a:srgbClr val="222222"/>
                </a:solidFill>
                <a:effectLst/>
                <a:latin typeface="Prompt Medium" panose="00000600000000000000" pitchFamily="2" charset="-34"/>
                <a:ea typeface="Calibri" panose="020F0502020204030204" pitchFamily="34" charset="0"/>
                <a:cs typeface="Prompt Medium" panose="00000600000000000000" pitchFamily="2" charset="-34"/>
              </a:rPr>
              <a:t>Since Active Directory is easier to scale up or down than it is to install in the first place, it’s best to implement it as soon as possible. This way, if your business grows, all you must do is add a new machine to the network.</a:t>
            </a:r>
            <a:endParaRPr lang="en-US" sz="1600" dirty="0">
              <a:effectLst/>
              <a:latin typeface="Prompt Medium" panose="00000600000000000000" pitchFamily="2" charset="-34"/>
              <a:ea typeface="Calibri" panose="020F0502020204030204" pitchFamily="34" charset="0"/>
              <a:cs typeface="Prompt Medium" panose="00000600000000000000" pitchFamily="2" charset="-34"/>
            </a:endParaRPr>
          </a:p>
          <a:p>
            <a:endParaRPr lang="en-US" dirty="0"/>
          </a:p>
        </p:txBody>
      </p:sp>
      <p:pic>
        <p:nvPicPr>
          <p:cNvPr id="12" name="Graphic 11">
            <a:extLst>
              <a:ext uri="{FF2B5EF4-FFF2-40B4-BE49-F238E27FC236}">
                <a16:creationId xmlns:a16="http://schemas.microsoft.com/office/drawing/2014/main" id="{F431906A-F126-4174-9AD5-C842A341EC0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01373" y="583842"/>
            <a:ext cx="1028663" cy="911501"/>
          </a:xfrm>
          <a:prstGeom prst="rect">
            <a:avLst/>
          </a:prstGeom>
        </p:spPr>
      </p:pic>
      <p:pic>
        <p:nvPicPr>
          <p:cNvPr id="13" name="Graphic 12">
            <a:extLst>
              <a:ext uri="{FF2B5EF4-FFF2-40B4-BE49-F238E27FC236}">
                <a16:creationId xmlns:a16="http://schemas.microsoft.com/office/drawing/2014/main" id="{4FE315D2-6D8C-4C1C-9D44-3F10D6200FF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7687" y="2396159"/>
            <a:ext cx="1028663" cy="911501"/>
          </a:xfrm>
          <a:prstGeom prst="rect">
            <a:avLst/>
          </a:prstGeom>
        </p:spPr>
      </p:pic>
      <p:pic>
        <p:nvPicPr>
          <p:cNvPr id="29706" name="Picture 10" descr="39749169">
            <a:extLst>
              <a:ext uri="{FF2B5EF4-FFF2-40B4-BE49-F238E27FC236}">
                <a16:creationId xmlns:a16="http://schemas.microsoft.com/office/drawing/2014/main" id="{76185664-68C4-405F-A3BE-A4BB79E3BD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835357">
            <a:off x="8010542" y="2081121"/>
            <a:ext cx="4672139" cy="3106131"/>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04516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49580774-2E91-41C0-9C8A-B97A7F4C8D4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20266"/>
            <a:ext cx="12192000" cy="1695450"/>
          </a:xfrm>
          <a:prstGeom prst="rect">
            <a:avLst/>
          </a:prstGeom>
        </p:spPr>
      </p:pic>
      <p:sp>
        <p:nvSpPr>
          <p:cNvPr id="2" name="Title 1">
            <a:extLst>
              <a:ext uri="{FF2B5EF4-FFF2-40B4-BE49-F238E27FC236}">
                <a16:creationId xmlns:a16="http://schemas.microsoft.com/office/drawing/2014/main" id="{54217FC1-7DDF-4562-85C0-A3B01B1E61FD}"/>
              </a:ext>
            </a:extLst>
          </p:cNvPr>
          <p:cNvSpPr>
            <a:spLocks noGrp="1"/>
          </p:cNvSpPr>
          <p:nvPr>
            <p:ph type="title"/>
          </p:nvPr>
        </p:nvSpPr>
        <p:spPr>
          <a:xfrm>
            <a:off x="3989917" y="354384"/>
            <a:ext cx="8933146" cy="1320800"/>
          </a:xfrm>
        </p:spPr>
        <p:txBody>
          <a:bodyPr>
            <a:noAutofit/>
          </a:bodyPr>
          <a:lstStyle/>
          <a:p>
            <a:r>
              <a:rPr lang="en-US" sz="4000" dirty="0">
                <a:latin typeface="Prompt SemiBold" panose="00000700000000000000" pitchFamily="2" charset="-34"/>
                <a:cs typeface="Prompt SemiBold" panose="00000700000000000000" pitchFamily="2" charset="-34"/>
              </a:rPr>
              <a:t>What are the </a:t>
            </a:r>
            <a:r>
              <a:rPr lang="en-US" sz="4000" dirty="0">
                <a:solidFill>
                  <a:srgbClr val="28A8EA"/>
                </a:solidFill>
                <a:latin typeface="Prompt Bold" panose="00000800000000000000" pitchFamily="2" charset="-34"/>
                <a:cs typeface="Prompt Bold" panose="00000800000000000000" pitchFamily="2" charset="-34"/>
              </a:rPr>
              <a:t>SECURITY</a:t>
            </a:r>
            <a:r>
              <a:rPr lang="en-US" sz="4000" dirty="0">
                <a:solidFill>
                  <a:schemeClr val="tx1"/>
                </a:solidFill>
                <a:latin typeface="Prompt SemiBold" panose="00000700000000000000" pitchFamily="2" charset="-34"/>
                <a:cs typeface="Prompt SemiBold" panose="00000700000000000000" pitchFamily="2" charset="-34"/>
              </a:rPr>
              <a:t> </a:t>
            </a:r>
            <a:r>
              <a:rPr lang="en-US" sz="4000" dirty="0">
                <a:latin typeface="Prompt SemiBold" panose="00000700000000000000" pitchFamily="2" charset="-34"/>
                <a:cs typeface="Prompt SemiBold" panose="00000700000000000000" pitchFamily="2" charset="-34"/>
              </a:rPr>
              <a:t> </a:t>
            </a:r>
            <a:br>
              <a:rPr lang="en-US" sz="4000" dirty="0">
                <a:latin typeface="Prompt SemiBold" panose="00000700000000000000" pitchFamily="2" charset="-34"/>
                <a:cs typeface="Prompt SemiBold" panose="00000700000000000000" pitchFamily="2" charset="-34"/>
              </a:rPr>
            </a:br>
            <a:r>
              <a:rPr lang="en-US" sz="4000" dirty="0">
                <a:latin typeface="Prompt SemiBold" panose="00000700000000000000" pitchFamily="2" charset="-34"/>
                <a:cs typeface="Prompt SemiBold" panose="00000700000000000000" pitchFamily="2" charset="-34"/>
              </a:rPr>
              <a:t>benefits of </a:t>
            </a:r>
            <a:r>
              <a:rPr lang="en-US" sz="4000" b="1" spc="-100" dirty="0">
                <a:solidFill>
                  <a:srgbClr val="28A8EA"/>
                </a:solidFill>
                <a:latin typeface="Prompt "/>
                <a:cs typeface="Prompt SemiBold" panose="00000700000000000000" pitchFamily="2" charset="-34"/>
              </a:rPr>
              <a:t>ACTIVE DIRECTORY?</a:t>
            </a:r>
            <a:br>
              <a:rPr lang="en-US" sz="4000" b="1" spc="-100" dirty="0">
                <a:solidFill>
                  <a:srgbClr val="28A8EA"/>
                </a:solidFill>
                <a:latin typeface="Prompt "/>
                <a:cs typeface="Prompt SemiBold" panose="00000700000000000000" pitchFamily="2" charset="-34"/>
              </a:rPr>
            </a:br>
            <a:br>
              <a:rPr lang="en-US" sz="4000" b="1" spc="-100" dirty="0">
                <a:solidFill>
                  <a:srgbClr val="5458AF"/>
                </a:solidFill>
                <a:latin typeface="Prompt "/>
                <a:cs typeface="Prompt SemiBold" panose="00000700000000000000" pitchFamily="2" charset="-34"/>
              </a:rPr>
            </a:br>
            <a:endParaRPr lang="en-US" sz="4000" dirty="0">
              <a:latin typeface="Prompt SemiBold" panose="00000700000000000000" pitchFamily="2" charset="-34"/>
              <a:cs typeface="Prompt SemiBold" panose="00000700000000000000" pitchFamily="2" charset="-34"/>
            </a:endParaRPr>
          </a:p>
        </p:txBody>
      </p:sp>
      <p:sp>
        <p:nvSpPr>
          <p:cNvPr id="4" name="TextBox 3">
            <a:extLst>
              <a:ext uri="{FF2B5EF4-FFF2-40B4-BE49-F238E27FC236}">
                <a16:creationId xmlns:a16="http://schemas.microsoft.com/office/drawing/2014/main" id="{CDD8D97B-8BB6-4DF1-A6F3-90D0466744CA}"/>
              </a:ext>
            </a:extLst>
          </p:cNvPr>
          <p:cNvSpPr txBox="1"/>
          <p:nvPr/>
        </p:nvSpPr>
        <p:spPr>
          <a:xfrm>
            <a:off x="5716365" y="2810748"/>
            <a:ext cx="6270174" cy="2052741"/>
          </a:xfrm>
          <a:prstGeom prst="rect">
            <a:avLst/>
          </a:prstGeom>
          <a:noFill/>
        </p:spPr>
        <p:txBody>
          <a:bodyPr wrap="square" rtlCol="0">
            <a:spAutoFit/>
          </a:bodyPr>
          <a:lstStyle/>
          <a:p>
            <a:pPr marL="0" marR="0">
              <a:lnSpc>
                <a:spcPct val="107000"/>
              </a:lnSpc>
              <a:spcBef>
                <a:spcPts val="0"/>
              </a:spcBef>
              <a:spcAft>
                <a:spcPts val="800"/>
              </a:spcAft>
            </a:pPr>
            <a:r>
              <a:rPr lang="en-US" sz="1600" dirty="0">
                <a:solidFill>
                  <a:schemeClr val="tx2">
                    <a:lumMod val="50000"/>
                  </a:schemeClr>
                </a:solidFill>
                <a:effectLst/>
                <a:latin typeface="Prompt Medium" panose="00000600000000000000" pitchFamily="2" charset="-34"/>
                <a:ea typeface="Calibri" panose="020F0502020204030204" pitchFamily="34" charset="0"/>
                <a:cs typeface="Prompt Medium" panose="00000600000000000000" pitchFamily="2" charset="-34"/>
              </a:rPr>
              <a:t>Active Directory provides a single point from which administrators can manage and secure network resources and their associated security objects. An organization can administer Active Directory based on an organizational model, a business model, or the types of functions being administered.</a:t>
            </a:r>
          </a:p>
          <a:p>
            <a:endParaRPr lang="en-US" dirty="0"/>
          </a:p>
        </p:txBody>
      </p:sp>
      <p:pic>
        <p:nvPicPr>
          <p:cNvPr id="12" name="Graphic 11">
            <a:extLst>
              <a:ext uri="{FF2B5EF4-FFF2-40B4-BE49-F238E27FC236}">
                <a16:creationId xmlns:a16="http://schemas.microsoft.com/office/drawing/2014/main" id="{F431906A-F126-4174-9AD5-C842A341EC0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74124" y="3097877"/>
            <a:ext cx="834261" cy="739241"/>
          </a:xfrm>
          <a:prstGeom prst="rect">
            <a:avLst/>
          </a:prstGeom>
        </p:spPr>
      </p:pic>
      <p:pic>
        <p:nvPicPr>
          <p:cNvPr id="30722" name="Picture 2" descr="Abstract secure technology wallpaper Free Vector">
            <a:extLst>
              <a:ext uri="{FF2B5EF4-FFF2-40B4-BE49-F238E27FC236}">
                <a16:creationId xmlns:a16="http://schemas.microsoft.com/office/drawing/2014/main" id="{0F1E4ABB-7ABE-45E5-A899-61D07921456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0871582">
            <a:off x="-996717" y="1166173"/>
            <a:ext cx="5159172" cy="3436701"/>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255332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434DE701-AB9C-415E-A57B-A46E2E001A5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4762"/>
            <a:ext cx="12192000" cy="1695450"/>
          </a:xfrm>
          <a:prstGeom prst="rect">
            <a:avLst/>
          </a:prstGeom>
        </p:spPr>
      </p:pic>
      <p:sp>
        <p:nvSpPr>
          <p:cNvPr id="3" name="Content Placeholder 2">
            <a:extLst>
              <a:ext uri="{FF2B5EF4-FFF2-40B4-BE49-F238E27FC236}">
                <a16:creationId xmlns:a16="http://schemas.microsoft.com/office/drawing/2014/main" id="{56DE7386-40D5-41AC-B982-C8D64A1E2631}"/>
              </a:ext>
            </a:extLst>
          </p:cNvPr>
          <p:cNvSpPr>
            <a:spLocks noGrp="1"/>
          </p:cNvSpPr>
          <p:nvPr>
            <p:ph idx="1"/>
          </p:nvPr>
        </p:nvSpPr>
        <p:spPr>
          <a:xfrm>
            <a:off x="5644749" y="2066891"/>
            <a:ext cx="6369199" cy="3880773"/>
          </a:xfrm>
        </p:spPr>
        <p:txBody>
          <a:bodyPr/>
          <a:lstStyle/>
          <a:p>
            <a:pPr marL="0" marR="0" indent="0">
              <a:lnSpc>
                <a:spcPct val="107000"/>
              </a:lnSpc>
              <a:spcBef>
                <a:spcPts val="0"/>
              </a:spcBef>
              <a:spcAft>
                <a:spcPts val="800"/>
              </a:spcAft>
              <a:buNone/>
            </a:pPr>
            <a:r>
              <a:rPr lang="en-US" dirty="0">
                <a:solidFill>
                  <a:srgbClr val="222222"/>
                </a:solidFill>
                <a:effectLst/>
                <a:latin typeface="Prompt Medium" panose="00000600000000000000" pitchFamily="2" charset="-34"/>
                <a:ea typeface="Calibri" panose="020F0502020204030204" pitchFamily="34" charset="0"/>
                <a:cs typeface="Prompt Medium" panose="00000600000000000000" pitchFamily="2" charset="-34"/>
              </a:rPr>
              <a:t>Cybercriminals today are targeting </a:t>
            </a:r>
            <a:r>
              <a:rPr lang="en-US" dirty="0">
                <a:solidFill>
                  <a:srgbClr val="28A8EA"/>
                </a:solidFill>
                <a:effectLst/>
                <a:latin typeface="Prompt Bold" panose="00000800000000000000" pitchFamily="2" charset="-34"/>
                <a:ea typeface="Calibri" panose="020F0502020204030204" pitchFamily="34" charset="0"/>
                <a:cs typeface="Prompt Bold" panose="00000800000000000000" pitchFamily="2" charset="-34"/>
              </a:rPr>
              <a:t>Active Directory (AD), </a:t>
            </a:r>
            <a:r>
              <a:rPr lang="en-US" dirty="0">
                <a:solidFill>
                  <a:srgbClr val="222222"/>
                </a:solidFill>
                <a:effectLst/>
                <a:latin typeface="Prompt Medium" panose="00000600000000000000" pitchFamily="2" charset="-34"/>
                <a:ea typeface="Calibri" panose="020F0502020204030204" pitchFamily="34" charset="0"/>
                <a:cs typeface="Prompt Medium" panose="00000600000000000000" pitchFamily="2" charset="-34"/>
              </a:rPr>
              <a:t>performing reconnaissance to discover users, servers and computers in an enterprise network and then move laterally to carry out multi-stage attacks to gain access and abuse organization resources and data. </a:t>
            </a:r>
            <a:endParaRPr lang="en-US" sz="2000" dirty="0">
              <a:effectLst/>
              <a:latin typeface="Prompt Medium" panose="00000600000000000000" pitchFamily="2" charset="-34"/>
              <a:ea typeface="Calibri" panose="020F0502020204030204" pitchFamily="34" charset="0"/>
              <a:cs typeface="Prompt Medium" panose="00000600000000000000" pitchFamily="2" charset="-34"/>
            </a:endParaRPr>
          </a:p>
        </p:txBody>
      </p:sp>
      <p:sp>
        <p:nvSpPr>
          <p:cNvPr id="11" name="TextBox 10">
            <a:extLst>
              <a:ext uri="{FF2B5EF4-FFF2-40B4-BE49-F238E27FC236}">
                <a16:creationId xmlns:a16="http://schemas.microsoft.com/office/drawing/2014/main" id="{A9E0AA7C-965A-4F3C-987B-FB66E7DE80C8}"/>
              </a:ext>
            </a:extLst>
          </p:cNvPr>
          <p:cNvSpPr txBox="1"/>
          <p:nvPr/>
        </p:nvSpPr>
        <p:spPr>
          <a:xfrm>
            <a:off x="769546" y="415832"/>
            <a:ext cx="15224734" cy="1230465"/>
          </a:xfrm>
          <a:prstGeom prst="rect">
            <a:avLst/>
          </a:prstGeom>
          <a:noFill/>
        </p:spPr>
        <p:txBody>
          <a:bodyPr wrap="square" rtlCol="0">
            <a:spAutoFit/>
          </a:bodyPr>
          <a:lstStyle/>
          <a:p>
            <a:pPr marL="0" marR="0" lvl="0" indent="0" defTabSz="457200" rtl="0" eaLnBrk="1" fontAlgn="auto" latinLnBrk="0" hangingPunct="1">
              <a:lnSpc>
                <a:spcPts val="4300"/>
              </a:lnSpc>
              <a:spcBef>
                <a:spcPts val="0"/>
              </a:spcBef>
              <a:spcAft>
                <a:spcPts val="0"/>
              </a:spcAft>
              <a:buClrTx/>
              <a:buSzTx/>
              <a:buFontTx/>
              <a:buNone/>
              <a:tabLst/>
              <a:defRPr/>
            </a:pPr>
            <a:r>
              <a:rPr lang="en-US" sz="4500" b="1" spc="-100" dirty="0">
                <a:solidFill>
                  <a:schemeClr val="tx2">
                    <a:lumMod val="50000"/>
                  </a:schemeClr>
                </a:solidFill>
                <a:latin typeface="Prompt "/>
                <a:cs typeface="Prompt SemiBold" panose="00000700000000000000" pitchFamily="2" charset="-34"/>
              </a:rPr>
              <a:t>HOW ARE CYBERCRIMINALS USING </a:t>
            </a:r>
          </a:p>
          <a:p>
            <a:pPr marL="0" marR="0" lvl="0" indent="0" defTabSz="457200" rtl="0" eaLnBrk="1" fontAlgn="auto" latinLnBrk="0" hangingPunct="1">
              <a:lnSpc>
                <a:spcPts val="4300"/>
              </a:lnSpc>
              <a:spcBef>
                <a:spcPts val="0"/>
              </a:spcBef>
              <a:spcAft>
                <a:spcPts val="0"/>
              </a:spcAft>
              <a:buClrTx/>
              <a:buSzTx/>
              <a:buFontTx/>
              <a:buNone/>
              <a:tabLst/>
              <a:defRPr/>
            </a:pPr>
            <a:r>
              <a:rPr kumimoji="0" lang="en-US" sz="4500" b="1" i="0" u="none" strike="noStrike" kern="1200" cap="none" spc="-100" normalizeH="0" baseline="0" noProof="0" dirty="0">
                <a:ln>
                  <a:noFill/>
                </a:ln>
                <a:solidFill>
                  <a:srgbClr val="28A8EA"/>
                </a:solidFill>
                <a:effectLst/>
                <a:uLnTx/>
                <a:uFillTx/>
                <a:latin typeface="Prompt "/>
                <a:ea typeface="+mn-ea"/>
                <a:cs typeface="Prompt SemiBold" panose="00000700000000000000" pitchFamily="2" charset="-34"/>
              </a:rPr>
              <a:t>ACTIVE DIRECTORY?</a:t>
            </a:r>
          </a:p>
        </p:txBody>
      </p:sp>
      <p:pic>
        <p:nvPicPr>
          <p:cNvPr id="7" name="Picture 2" descr="Healthcare data at big risk as hackers innovate and hone their techniques |  Healthcare IT News">
            <a:extLst>
              <a:ext uri="{FF2B5EF4-FFF2-40B4-BE49-F238E27FC236}">
                <a16:creationId xmlns:a16="http://schemas.microsoft.com/office/drawing/2014/main" id="{48C9FC53-D53F-42E7-95C8-8C49B6D2B3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4148" y="1881390"/>
            <a:ext cx="6208632" cy="348799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749420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49580774-2E91-41C0-9C8A-B97A7F4C8D4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20266"/>
            <a:ext cx="12192000" cy="1695450"/>
          </a:xfrm>
          <a:prstGeom prst="rect">
            <a:avLst/>
          </a:prstGeom>
        </p:spPr>
      </p:pic>
      <p:sp>
        <p:nvSpPr>
          <p:cNvPr id="2" name="Title 1">
            <a:extLst>
              <a:ext uri="{FF2B5EF4-FFF2-40B4-BE49-F238E27FC236}">
                <a16:creationId xmlns:a16="http://schemas.microsoft.com/office/drawing/2014/main" id="{54217FC1-7DDF-4562-85C0-A3B01B1E61FD}"/>
              </a:ext>
            </a:extLst>
          </p:cNvPr>
          <p:cNvSpPr>
            <a:spLocks noGrp="1"/>
          </p:cNvSpPr>
          <p:nvPr>
            <p:ph type="title"/>
          </p:nvPr>
        </p:nvSpPr>
        <p:spPr>
          <a:xfrm>
            <a:off x="438443" y="211312"/>
            <a:ext cx="11159045" cy="1320800"/>
          </a:xfrm>
        </p:spPr>
        <p:txBody>
          <a:bodyPr>
            <a:noAutofit/>
          </a:bodyPr>
          <a:lstStyle/>
          <a:p>
            <a:r>
              <a:rPr lang="en-US" sz="4000" dirty="0">
                <a:latin typeface="Prompt SemiBold" panose="00000700000000000000" pitchFamily="2" charset="-34"/>
                <a:cs typeface="Prompt SemiBold" panose="00000700000000000000" pitchFamily="2" charset="-34"/>
              </a:rPr>
              <a:t>Threats to the </a:t>
            </a:r>
            <a:r>
              <a:rPr lang="en-US" sz="4000" b="1" spc="-100" dirty="0">
                <a:solidFill>
                  <a:srgbClr val="28A8EA"/>
                </a:solidFill>
                <a:latin typeface="Prompt "/>
                <a:cs typeface="Prompt SemiBold" panose="00000700000000000000" pitchFamily="2" charset="-34"/>
              </a:rPr>
              <a:t>Active Directory Systems?</a:t>
            </a:r>
            <a:br>
              <a:rPr lang="en-US" sz="4000" b="1" spc="-100" dirty="0">
                <a:solidFill>
                  <a:srgbClr val="28A8EA"/>
                </a:solidFill>
                <a:latin typeface="Prompt "/>
                <a:cs typeface="Prompt SemiBold" panose="00000700000000000000" pitchFamily="2" charset="-34"/>
              </a:rPr>
            </a:br>
            <a:br>
              <a:rPr lang="en-US" sz="4000" b="1" spc="-100" dirty="0">
                <a:solidFill>
                  <a:srgbClr val="5458AF"/>
                </a:solidFill>
                <a:latin typeface="Prompt "/>
                <a:cs typeface="Prompt SemiBold" panose="00000700000000000000" pitchFamily="2" charset="-34"/>
              </a:rPr>
            </a:br>
            <a:endParaRPr lang="en-US" sz="4000" dirty="0">
              <a:latin typeface="Prompt SemiBold" panose="00000700000000000000" pitchFamily="2" charset="-34"/>
              <a:cs typeface="Prompt SemiBold" panose="00000700000000000000" pitchFamily="2" charset="-34"/>
            </a:endParaRPr>
          </a:p>
        </p:txBody>
      </p:sp>
      <p:sp>
        <p:nvSpPr>
          <p:cNvPr id="4" name="TextBox 3">
            <a:extLst>
              <a:ext uri="{FF2B5EF4-FFF2-40B4-BE49-F238E27FC236}">
                <a16:creationId xmlns:a16="http://schemas.microsoft.com/office/drawing/2014/main" id="{CDD8D97B-8BB6-4DF1-A6F3-90D0466744CA}"/>
              </a:ext>
            </a:extLst>
          </p:cNvPr>
          <p:cNvSpPr txBox="1"/>
          <p:nvPr/>
        </p:nvSpPr>
        <p:spPr>
          <a:xfrm>
            <a:off x="5190653" y="1292725"/>
            <a:ext cx="6632519" cy="2221185"/>
          </a:xfrm>
          <a:prstGeom prst="rect">
            <a:avLst/>
          </a:prstGeom>
          <a:noFill/>
        </p:spPr>
        <p:txBody>
          <a:bodyPr wrap="square" rtlCol="0">
            <a:spAutoFit/>
          </a:bodyPr>
          <a:lstStyle/>
          <a:p>
            <a:pPr marL="0" marR="0">
              <a:lnSpc>
                <a:spcPct val="107000"/>
              </a:lnSpc>
              <a:spcBef>
                <a:spcPts val="0"/>
              </a:spcBef>
              <a:spcAft>
                <a:spcPts val="800"/>
              </a:spcAft>
            </a:pPr>
            <a:r>
              <a:rPr lang="en-US" sz="2000" dirty="0">
                <a:solidFill>
                  <a:srgbClr val="28A8EA"/>
                </a:solidFill>
                <a:effectLst/>
                <a:latin typeface="Prompt Bold" panose="00000800000000000000" pitchFamily="2" charset="-34"/>
                <a:ea typeface="Calibri" panose="020F0502020204030204" pitchFamily="34" charset="0"/>
                <a:cs typeface="Prompt Bold" panose="00000800000000000000" pitchFamily="2" charset="-34"/>
              </a:rPr>
              <a:t>DEFAULT SECURITY SETTINGS</a:t>
            </a:r>
          </a:p>
          <a:p>
            <a:pPr marL="0" marR="0">
              <a:lnSpc>
                <a:spcPct val="107000"/>
              </a:lnSpc>
              <a:spcBef>
                <a:spcPts val="0"/>
              </a:spcBef>
              <a:spcAft>
                <a:spcPts val="800"/>
              </a:spcAft>
            </a:pPr>
            <a:r>
              <a:rPr lang="en-US" sz="1600" dirty="0">
                <a:solidFill>
                  <a:srgbClr val="222222"/>
                </a:solidFill>
                <a:effectLst/>
                <a:latin typeface="Prompt Medium" panose="00000600000000000000" pitchFamily="2" charset="-34"/>
                <a:ea typeface="Calibri" panose="020F0502020204030204" pitchFamily="34" charset="0"/>
                <a:cs typeface="Prompt Medium" panose="00000600000000000000" pitchFamily="2" charset="-34"/>
              </a:rPr>
              <a:t>AD has a set of predetermined, default security settings created by Microsoft. These security settings may not be ideal for your organization's needs. Additionally, these default security settings are well-understood by hackers, who will attempt to exploit gaps and vulnerabilities.</a:t>
            </a:r>
            <a:endParaRPr lang="en-US" sz="1600" dirty="0">
              <a:effectLst/>
              <a:latin typeface="Prompt Medium" panose="00000600000000000000" pitchFamily="2" charset="-34"/>
              <a:ea typeface="Calibri" panose="020F0502020204030204" pitchFamily="34" charset="0"/>
              <a:cs typeface="Prompt Medium" panose="00000600000000000000" pitchFamily="2" charset="-34"/>
            </a:endParaRPr>
          </a:p>
          <a:p>
            <a:endParaRPr lang="en-US" dirty="0"/>
          </a:p>
        </p:txBody>
      </p:sp>
      <p:pic>
        <p:nvPicPr>
          <p:cNvPr id="12" name="Graphic 11">
            <a:extLst>
              <a:ext uri="{FF2B5EF4-FFF2-40B4-BE49-F238E27FC236}">
                <a16:creationId xmlns:a16="http://schemas.microsoft.com/office/drawing/2014/main" id="{F431906A-F126-4174-9AD5-C842A341EC0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666822" y="1664077"/>
            <a:ext cx="834261" cy="739241"/>
          </a:xfrm>
          <a:prstGeom prst="rect">
            <a:avLst/>
          </a:prstGeom>
        </p:spPr>
      </p:pic>
      <p:sp>
        <p:nvSpPr>
          <p:cNvPr id="8" name="TextBox 7">
            <a:extLst>
              <a:ext uri="{FF2B5EF4-FFF2-40B4-BE49-F238E27FC236}">
                <a16:creationId xmlns:a16="http://schemas.microsoft.com/office/drawing/2014/main" id="{0DE8F073-EBA2-4A62-B2A1-AA9E68AC3605}"/>
              </a:ext>
            </a:extLst>
          </p:cNvPr>
          <p:cNvSpPr txBox="1"/>
          <p:nvPr/>
        </p:nvSpPr>
        <p:spPr>
          <a:xfrm>
            <a:off x="5190226" y="3365718"/>
            <a:ext cx="6170792" cy="2221121"/>
          </a:xfrm>
          <a:prstGeom prst="rect">
            <a:avLst/>
          </a:prstGeom>
          <a:noFill/>
        </p:spPr>
        <p:txBody>
          <a:bodyPr wrap="square" rtlCol="0">
            <a:spAutoFit/>
          </a:bodyPr>
          <a:lstStyle/>
          <a:p>
            <a:pPr marL="0" marR="0">
              <a:lnSpc>
                <a:spcPct val="107000"/>
              </a:lnSpc>
              <a:spcBef>
                <a:spcPts val="0"/>
              </a:spcBef>
              <a:spcAft>
                <a:spcPts val="800"/>
              </a:spcAft>
            </a:pPr>
            <a:r>
              <a:rPr lang="en-US" sz="1800" b="1" dirty="0">
                <a:solidFill>
                  <a:srgbClr val="28A8EA"/>
                </a:solidFill>
                <a:effectLst/>
                <a:latin typeface="Prompt Bold" panose="00000800000000000000" pitchFamily="2" charset="-34"/>
                <a:ea typeface="Calibri" panose="020F0502020204030204" pitchFamily="34" charset="0"/>
                <a:cs typeface="Prompt Bold" panose="00000800000000000000" pitchFamily="2" charset="-34"/>
              </a:rPr>
              <a:t>INAPPROPRIATE ADMINISTRATIVE USERS AND                                      PRIVILEGED ACCESS:</a:t>
            </a:r>
            <a:r>
              <a:rPr lang="en-US" sz="1800" dirty="0">
                <a:solidFill>
                  <a:srgbClr val="28A8EA"/>
                </a:solidFill>
                <a:effectLst/>
                <a:latin typeface="Prompt Bold" panose="00000800000000000000" pitchFamily="2" charset="-34"/>
                <a:ea typeface="Calibri" panose="020F0502020204030204" pitchFamily="34" charset="0"/>
                <a:cs typeface="Prompt Bold" panose="00000800000000000000" pitchFamily="2" charset="-34"/>
              </a:rPr>
              <a:t> </a:t>
            </a:r>
          </a:p>
          <a:p>
            <a:pPr marL="0" marR="0">
              <a:lnSpc>
                <a:spcPct val="107000"/>
              </a:lnSpc>
              <a:spcBef>
                <a:spcPts val="0"/>
              </a:spcBef>
              <a:spcAft>
                <a:spcPts val="800"/>
              </a:spcAft>
            </a:pPr>
            <a:r>
              <a:rPr lang="en-US" sz="1600" dirty="0">
                <a:solidFill>
                  <a:schemeClr val="tx2">
                    <a:lumMod val="50000"/>
                  </a:schemeClr>
                </a:solidFill>
                <a:effectLst/>
                <a:latin typeface="Prompt Medium" panose="00000600000000000000" pitchFamily="2" charset="-34"/>
                <a:ea typeface="Calibri" panose="020F0502020204030204" pitchFamily="34" charset="0"/>
                <a:cs typeface="Prompt Medium" panose="00000600000000000000" pitchFamily="2" charset="-34"/>
              </a:rPr>
              <a:t>Domain user accounts and other administrative users may have full, </a:t>
            </a:r>
            <a:r>
              <a:rPr lang="en-US" sz="1600" dirty="0">
                <a:solidFill>
                  <a:schemeClr val="tx2">
                    <a:lumMod val="50000"/>
                  </a:schemeClr>
                </a:solidFill>
                <a:latin typeface="Prompt Medium" panose="00000600000000000000" pitchFamily="2" charset="-34"/>
                <a:ea typeface="Calibri" panose="020F0502020204030204" pitchFamily="34" charset="0"/>
                <a:cs typeface="Prompt Medium" panose="00000600000000000000" pitchFamily="2" charset="-34"/>
              </a:rPr>
              <a:t>privileged access</a:t>
            </a:r>
            <a:r>
              <a:rPr lang="en-US" sz="1600" dirty="0">
                <a:solidFill>
                  <a:schemeClr val="tx2">
                    <a:lumMod val="50000"/>
                  </a:schemeClr>
                </a:solidFill>
                <a:effectLst/>
                <a:latin typeface="Prompt Medium" panose="00000600000000000000" pitchFamily="2" charset="-34"/>
                <a:ea typeface="Calibri" panose="020F0502020204030204" pitchFamily="34" charset="0"/>
                <a:cs typeface="Prompt Medium" panose="00000600000000000000" pitchFamily="2" charset="-34"/>
              </a:rPr>
              <a:t> to AD. Most employees, even those in IT,  do not need high-level or superuser </a:t>
            </a:r>
            <a:r>
              <a:rPr lang="en-US" sz="1600" dirty="0" err="1">
                <a:solidFill>
                  <a:schemeClr val="tx2">
                    <a:lumMod val="50000"/>
                  </a:schemeClr>
                </a:solidFill>
                <a:effectLst/>
                <a:latin typeface="Prompt Medium" panose="00000600000000000000" pitchFamily="2" charset="-34"/>
                <a:ea typeface="Calibri" panose="020F0502020204030204" pitchFamily="34" charset="0"/>
                <a:cs typeface="Prompt Medium" panose="00000600000000000000" pitchFamily="2" charset="-34"/>
              </a:rPr>
              <a:t>priveldges</a:t>
            </a:r>
            <a:r>
              <a:rPr lang="en-US" sz="1600" dirty="0">
                <a:solidFill>
                  <a:schemeClr val="tx2">
                    <a:lumMod val="50000"/>
                  </a:schemeClr>
                </a:solidFill>
                <a:latin typeface="Prompt Medium" panose="00000600000000000000" pitchFamily="2" charset="-34"/>
                <a:ea typeface="Calibri" panose="020F0502020204030204" pitchFamily="34" charset="0"/>
                <a:cs typeface="Prompt Medium" panose="00000600000000000000" pitchFamily="2" charset="-34"/>
              </a:rPr>
              <a:t>.</a:t>
            </a:r>
            <a:endParaRPr lang="en-US" sz="1600" dirty="0">
              <a:solidFill>
                <a:schemeClr val="tx2">
                  <a:lumMod val="50000"/>
                </a:schemeClr>
              </a:solidFill>
              <a:effectLst/>
              <a:latin typeface="Prompt Medium" panose="00000600000000000000" pitchFamily="2" charset="-34"/>
              <a:ea typeface="Calibri" panose="020F0502020204030204" pitchFamily="34" charset="0"/>
              <a:cs typeface="Prompt Medium" panose="00000600000000000000" pitchFamily="2" charset="-34"/>
            </a:endParaRPr>
          </a:p>
          <a:p>
            <a:endParaRPr lang="en-US" dirty="0"/>
          </a:p>
        </p:txBody>
      </p:sp>
      <p:pic>
        <p:nvPicPr>
          <p:cNvPr id="9" name="Graphic 8">
            <a:extLst>
              <a:ext uri="{FF2B5EF4-FFF2-40B4-BE49-F238E27FC236}">
                <a16:creationId xmlns:a16="http://schemas.microsoft.com/office/drawing/2014/main" id="{FDAF8ECC-BF87-45BF-92A7-05FD46A01C7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666822" y="3603847"/>
            <a:ext cx="834261" cy="739241"/>
          </a:xfrm>
          <a:prstGeom prst="rect">
            <a:avLst/>
          </a:prstGeom>
        </p:spPr>
      </p:pic>
      <p:pic>
        <p:nvPicPr>
          <p:cNvPr id="32770" name="Picture 2" descr="Computer with warning pop up sign window">
            <a:extLst>
              <a:ext uri="{FF2B5EF4-FFF2-40B4-BE49-F238E27FC236}">
                <a16:creationId xmlns:a16="http://schemas.microsoft.com/office/drawing/2014/main" id="{A445C9E9-F233-4725-B679-EEF08B7D3E8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17587"/>
          <a:stretch/>
        </p:blipFill>
        <p:spPr bwMode="auto">
          <a:xfrm rot="21116324">
            <a:off x="-138070" y="1495833"/>
            <a:ext cx="4626784" cy="3739771"/>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Graphic 9">
            <a:extLst>
              <a:ext uri="{FF2B5EF4-FFF2-40B4-BE49-F238E27FC236}">
                <a16:creationId xmlns:a16="http://schemas.microsoft.com/office/drawing/2014/main" id="{9C5CED00-96DB-4B23-ACC0-D441914CD21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49959" y="1269714"/>
            <a:ext cx="657105" cy="582263"/>
          </a:xfrm>
          <a:prstGeom prst="rect">
            <a:avLst/>
          </a:prstGeom>
        </p:spPr>
      </p:pic>
      <p:pic>
        <p:nvPicPr>
          <p:cNvPr id="11" name="Graphic 10">
            <a:extLst>
              <a:ext uri="{FF2B5EF4-FFF2-40B4-BE49-F238E27FC236}">
                <a16:creationId xmlns:a16="http://schemas.microsoft.com/office/drawing/2014/main" id="{2C1D5B1E-3A8C-4428-A005-B4047E189B3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49958" y="3429000"/>
            <a:ext cx="657105" cy="582263"/>
          </a:xfrm>
          <a:prstGeom prst="rect">
            <a:avLst/>
          </a:prstGeom>
        </p:spPr>
      </p:pic>
    </p:spTree>
    <p:extLst>
      <p:ext uri="{BB962C8B-B14F-4D97-AF65-F5344CB8AC3E}">
        <p14:creationId xmlns:p14="http://schemas.microsoft.com/office/powerpoint/2010/main" val="20693136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DD8D97B-8BB6-4DF1-A6F3-90D0466744CA}"/>
              </a:ext>
            </a:extLst>
          </p:cNvPr>
          <p:cNvSpPr txBox="1"/>
          <p:nvPr/>
        </p:nvSpPr>
        <p:spPr>
          <a:xfrm>
            <a:off x="5469152" y="555565"/>
            <a:ext cx="6722848" cy="4355423"/>
          </a:xfrm>
          <a:prstGeom prst="rect">
            <a:avLst/>
          </a:prstGeom>
          <a:noFill/>
        </p:spPr>
        <p:txBody>
          <a:bodyPr wrap="square" rtlCol="0">
            <a:spAutoFit/>
          </a:bodyPr>
          <a:lstStyle/>
          <a:p>
            <a:pPr marL="0" marR="0">
              <a:lnSpc>
                <a:spcPct val="107000"/>
              </a:lnSpc>
              <a:spcBef>
                <a:spcPts val="0"/>
              </a:spcBef>
              <a:spcAft>
                <a:spcPts val="800"/>
              </a:spcAft>
            </a:pPr>
            <a:r>
              <a:rPr lang="en-US" sz="1800" b="1" dirty="0">
                <a:solidFill>
                  <a:srgbClr val="28A8EA"/>
                </a:solidFill>
                <a:effectLst/>
                <a:latin typeface="Prompt Bold" panose="00000800000000000000" pitchFamily="2" charset="-34"/>
                <a:ea typeface="Calibri" panose="020F0502020204030204" pitchFamily="34" charset="0"/>
                <a:cs typeface="Prompt Bold" panose="00000800000000000000" pitchFamily="2" charset="-34"/>
              </a:rPr>
              <a:t>INAPPROPRIATE OR BROAD ACCESS FOR ROLES                       AND EMPLOYEES</a:t>
            </a:r>
            <a:r>
              <a:rPr lang="en-US" sz="1800" dirty="0">
                <a:solidFill>
                  <a:srgbClr val="28A8EA"/>
                </a:solidFill>
                <a:effectLst/>
                <a:latin typeface="Prompt Bold" panose="00000800000000000000" pitchFamily="2" charset="-34"/>
                <a:ea typeface="Calibri" panose="020F0502020204030204" pitchFamily="34" charset="0"/>
                <a:cs typeface="Prompt Bold" panose="00000800000000000000" pitchFamily="2" charset="-34"/>
              </a:rPr>
              <a:t>: </a:t>
            </a:r>
          </a:p>
          <a:p>
            <a:pPr marL="0" marR="0">
              <a:lnSpc>
                <a:spcPct val="107000"/>
              </a:lnSpc>
              <a:spcBef>
                <a:spcPts val="0"/>
              </a:spcBef>
              <a:spcAft>
                <a:spcPts val="800"/>
              </a:spcAft>
            </a:pPr>
            <a:r>
              <a:rPr lang="en-US" sz="1800" dirty="0">
                <a:solidFill>
                  <a:srgbClr val="222222"/>
                </a:solidFill>
                <a:effectLst/>
                <a:latin typeface="Prompt Medium" panose="00000600000000000000" pitchFamily="2" charset="-34"/>
                <a:ea typeface="Calibri" panose="020F0502020204030204" pitchFamily="34" charset="0"/>
                <a:cs typeface="Prompt Medium" panose="00000600000000000000" pitchFamily="2" charset="-34"/>
              </a:rPr>
              <a:t>AD allows administrators to grant access to specific applications and data based on employee roles.                   Roles are assigned to groups that determine access levels. It’s important to only allow the levels of access individuals and roles need to perform their job functions.</a:t>
            </a:r>
          </a:p>
          <a:p>
            <a:pPr marL="0" marR="0">
              <a:lnSpc>
                <a:spcPct val="107000"/>
              </a:lnSpc>
              <a:spcBef>
                <a:spcPts val="0"/>
              </a:spcBef>
              <a:spcAft>
                <a:spcPts val="800"/>
              </a:spcAft>
            </a:pPr>
            <a:endParaRPr lang="en-US" sz="1800" dirty="0">
              <a:effectLst/>
              <a:latin typeface="Prompt Medium" panose="00000600000000000000" pitchFamily="2" charset="-34"/>
              <a:ea typeface="Calibri" panose="020F0502020204030204" pitchFamily="34" charset="0"/>
              <a:cs typeface="Prompt Medium" panose="00000600000000000000" pitchFamily="2" charset="-34"/>
            </a:endParaRPr>
          </a:p>
          <a:p>
            <a:pPr marL="0" marR="0">
              <a:lnSpc>
                <a:spcPct val="107000"/>
              </a:lnSpc>
              <a:spcBef>
                <a:spcPts val="0"/>
              </a:spcBef>
              <a:spcAft>
                <a:spcPts val="800"/>
              </a:spcAft>
            </a:pPr>
            <a:r>
              <a:rPr lang="en-US" sz="1800" b="1" dirty="0">
                <a:solidFill>
                  <a:srgbClr val="28A8EA"/>
                </a:solidFill>
                <a:effectLst/>
                <a:latin typeface="Prompt Bold" panose="00000800000000000000" pitchFamily="2" charset="-34"/>
                <a:ea typeface="Calibri" panose="020F0502020204030204" pitchFamily="34" charset="0"/>
                <a:cs typeface="Prompt Bold" panose="00000800000000000000" pitchFamily="2" charset="-34"/>
              </a:rPr>
              <a:t>UNCOMPLEX PASSWORDS FOR ADMINISTRATIVE ACCOUNTS:</a:t>
            </a:r>
            <a:r>
              <a:rPr lang="en-US" sz="1800" dirty="0">
                <a:solidFill>
                  <a:srgbClr val="28A8EA"/>
                </a:solidFill>
                <a:effectLst/>
                <a:latin typeface="Prompt Bold" panose="00000800000000000000" pitchFamily="2" charset="-34"/>
                <a:ea typeface="Calibri" panose="020F0502020204030204" pitchFamily="34" charset="0"/>
                <a:cs typeface="Prompt Bold" panose="00000800000000000000" pitchFamily="2" charset="-34"/>
              </a:rPr>
              <a:t> </a:t>
            </a:r>
          </a:p>
          <a:p>
            <a:pPr marL="0" marR="0">
              <a:lnSpc>
                <a:spcPct val="107000"/>
              </a:lnSpc>
              <a:spcBef>
                <a:spcPts val="0"/>
              </a:spcBef>
              <a:spcAft>
                <a:spcPts val="800"/>
              </a:spcAft>
            </a:pPr>
            <a:r>
              <a:rPr lang="en-US" sz="1800" dirty="0">
                <a:solidFill>
                  <a:srgbClr val="222222"/>
                </a:solidFill>
                <a:effectLst/>
                <a:latin typeface="Prompt Medium" panose="00000600000000000000" pitchFamily="2" charset="-34"/>
                <a:ea typeface="Calibri" panose="020F0502020204030204" pitchFamily="34" charset="0"/>
                <a:cs typeface="Prompt Medium" panose="00000600000000000000" pitchFamily="2" charset="-34"/>
              </a:rPr>
              <a:t>Brute force attacks on AD services often target passwords. Uncomplicated passwords and easily guessable passwords are most at risk.</a:t>
            </a:r>
            <a:endParaRPr lang="en-US" dirty="0">
              <a:latin typeface="Prompt Medium" panose="00000600000000000000" pitchFamily="2" charset="-34"/>
              <a:cs typeface="Prompt Medium" panose="00000600000000000000" pitchFamily="2" charset="-34"/>
            </a:endParaRPr>
          </a:p>
        </p:txBody>
      </p:sp>
      <p:pic>
        <p:nvPicPr>
          <p:cNvPr id="33794" name="Picture 2" descr="Simple, easy to remember password written on a piece of paper lying on a laptop keyboard. Premium Photo">
            <a:extLst>
              <a:ext uri="{FF2B5EF4-FFF2-40B4-BE49-F238E27FC236}">
                <a16:creationId xmlns:a16="http://schemas.microsoft.com/office/drawing/2014/main" id="{9CDF636C-CD27-49F1-B1A0-2C9B5033E2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92767">
            <a:off x="-1835038" y="787063"/>
            <a:ext cx="6039054" cy="402282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Graphic 5">
            <a:extLst>
              <a:ext uri="{FF2B5EF4-FFF2-40B4-BE49-F238E27FC236}">
                <a16:creationId xmlns:a16="http://schemas.microsoft.com/office/drawing/2014/main" id="{F0F0ED85-3BF9-4243-B0F9-7C2AD02ADF0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772738" y="649936"/>
            <a:ext cx="657105" cy="582263"/>
          </a:xfrm>
          <a:prstGeom prst="rect">
            <a:avLst/>
          </a:prstGeom>
        </p:spPr>
      </p:pic>
      <p:pic>
        <p:nvPicPr>
          <p:cNvPr id="7" name="Graphic 6">
            <a:extLst>
              <a:ext uri="{FF2B5EF4-FFF2-40B4-BE49-F238E27FC236}">
                <a16:creationId xmlns:a16="http://schemas.microsoft.com/office/drawing/2014/main" id="{7F792BE5-0037-4A6E-BAAF-11AF8CC37FF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792392" y="3291007"/>
            <a:ext cx="657105" cy="582263"/>
          </a:xfrm>
          <a:prstGeom prst="rect">
            <a:avLst/>
          </a:prstGeom>
        </p:spPr>
      </p:pic>
    </p:spTree>
    <p:extLst>
      <p:ext uri="{BB962C8B-B14F-4D97-AF65-F5344CB8AC3E}">
        <p14:creationId xmlns:p14="http://schemas.microsoft.com/office/powerpoint/2010/main" val="2638830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DD8D97B-8BB6-4DF1-A6F3-90D0466744CA}"/>
              </a:ext>
            </a:extLst>
          </p:cNvPr>
          <p:cNvSpPr txBox="1"/>
          <p:nvPr/>
        </p:nvSpPr>
        <p:spPr>
          <a:xfrm>
            <a:off x="1260083" y="748151"/>
            <a:ext cx="10526499" cy="4537524"/>
          </a:xfrm>
          <a:prstGeom prst="rect">
            <a:avLst/>
          </a:prstGeom>
          <a:noFill/>
        </p:spPr>
        <p:txBody>
          <a:bodyPr wrap="square" rtlCol="0">
            <a:spAutoFit/>
          </a:bodyPr>
          <a:lstStyle/>
          <a:p>
            <a:pPr marL="0" marR="0">
              <a:lnSpc>
                <a:spcPct val="107000"/>
              </a:lnSpc>
              <a:spcBef>
                <a:spcPts val="0"/>
              </a:spcBef>
              <a:spcAft>
                <a:spcPts val="800"/>
              </a:spcAft>
            </a:pPr>
            <a:r>
              <a:rPr lang="en-US" sz="2000" b="1" dirty="0">
                <a:solidFill>
                  <a:srgbClr val="28A8EA"/>
                </a:solidFill>
                <a:effectLst/>
                <a:latin typeface="Prompt Bold" panose="00000800000000000000" pitchFamily="2" charset="-34"/>
                <a:ea typeface="Calibri" panose="020F0502020204030204" pitchFamily="34" charset="0"/>
                <a:cs typeface="Prompt Bold" panose="00000800000000000000" pitchFamily="2" charset="-34"/>
              </a:rPr>
              <a:t>UNPATCHED VULNERABILITIES ON                                                                                              AD SERVERS:</a:t>
            </a:r>
            <a:r>
              <a:rPr lang="en-US" sz="2000" dirty="0">
                <a:solidFill>
                  <a:srgbClr val="28A8EA"/>
                </a:solidFill>
                <a:effectLst/>
                <a:latin typeface="Prompt Bold" panose="00000800000000000000" pitchFamily="2" charset="-34"/>
                <a:ea typeface="Calibri" panose="020F0502020204030204" pitchFamily="34" charset="0"/>
                <a:cs typeface="Prompt Bold" panose="00000800000000000000" pitchFamily="2" charset="-34"/>
              </a:rPr>
              <a:t> </a:t>
            </a:r>
          </a:p>
          <a:p>
            <a:pPr marL="0" marR="0">
              <a:lnSpc>
                <a:spcPct val="107000"/>
              </a:lnSpc>
              <a:spcBef>
                <a:spcPts val="0"/>
              </a:spcBef>
              <a:spcAft>
                <a:spcPts val="800"/>
              </a:spcAft>
            </a:pPr>
            <a:r>
              <a:rPr lang="en-US" sz="1800" dirty="0">
                <a:solidFill>
                  <a:srgbClr val="222222"/>
                </a:solidFill>
                <a:effectLst/>
                <a:latin typeface="Prompt Medium" panose="00000600000000000000" pitchFamily="2" charset="-34"/>
                <a:ea typeface="Calibri" panose="020F0502020204030204" pitchFamily="34" charset="0"/>
                <a:cs typeface="Prompt Medium" panose="00000600000000000000" pitchFamily="2" charset="-34"/>
              </a:rPr>
              <a:t>Hackers can quickly exploit unpatched                                                                applications, OS, and firmware on AD                                                                              servers, giving them a critical first-foothold                                                                                 within your environment.</a:t>
            </a:r>
          </a:p>
          <a:p>
            <a:pPr marL="0" marR="0">
              <a:lnSpc>
                <a:spcPct val="107000"/>
              </a:lnSpc>
              <a:spcBef>
                <a:spcPts val="0"/>
              </a:spcBef>
              <a:spcAft>
                <a:spcPts val="800"/>
              </a:spcAft>
            </a:pPr>
            <a:endParaRPr lang="en-US" sz="1800" dirty="0">
              <a:effectLst/>
              <a:latin typeface="Prompt Medium" panose="00000600000000000000" pitchFamily="2" charset="-34"/>
              <a:ea typeface="Calibri" panose="020F0502020204030204" pitchFamily="34" charset="0"/>
              <a:cs typeface="Prompt Medium" panose="00000600000000000000" pitchFamily="2" charset="-34"/>
            </a:endParaRPr>
          </a:p>
          <a:p>
            <a:pPr marL="0" marR="0">
              <a:lnSpc>
                <a:spcPct val="107000"/>
              </a:lnSpc>
              <a:spcBef>
                <a:spcPts val="0"/>
              </a:spcBef>
              <a:spcAft>
                <a:spcPts val="800"/>
              </a:spcAft>
            </a:pPr>
            <a:r>
              <a:rPr lang="en-US" sz="2000" b="1" dirty="0">
                <a:solidFill>
                  <a:srgbClr val="28A8EA"/>
                </a:solidFill>
                <a:effectLst/>
                <a:latin typeface="Prompt Bold" panose="00000800000000000000" pitchFamily="2" charset="-34"/>
                <a:ea typeface="Calibri" panose="020F0502020204030204" pitchFamily="34" charset="0"/>
                <a:cs typeface="Prompt Bold" panose="00000800000000000000" pitchFamily="2" charset="-34"/>
              </a:rPr>
              <a:t>LACK OF VISIBILITY AND REPORTING OF UNAUTHORIZED ACCESS ATTEMPTS</a:t>
            </a:r>
            <a:r>
              <a:rPr lang="en-US" sz="2000" dirty="0">
                <a:solidFill>
                  <a:srgbClr val="28A8EA"/>
                </a:solidFill>
                <a:effectLst/>
                <a:latin typeface="Prompt Bold" panose="00000800000000000000" pitchFamily="2" charset="-34"/>
                <a:ea typeface="Calibri" panose="020F0502020204030204" pitchFamily="34" charset="0"/>
                <a:cs typeface="Prompt Bold" panose="00000800000000000000" pitchFamily="2" charset="-34"/>
              </a:rPr>
              <a:t>: </a:t>
            </a:r>
          </a:p>
          <a:p>
            <a:pPr marL="0" marR="0">
              <a:lnSpc>
                <a:spcPct val="107000"/>
              </a:lnSpc>
              <a:spcBef>
                <a:spcPts val="0"/>
              </a:spcBef>
              <a:spcAft>
                <a:spcPts val="800"/>
              </a:spcAft>
            </a:pPr>
            <a:r>
              <a:rPr lang="en-US" sz="1800" dirty="0">
                <a:solidFill>
                  <a:srgbClr val="222222"/>
                </a:solidFill>
                <a:effectLst/>
                <a:latin typeface="Prompt Medium" panose="00000600000000000000" pitchFamily="2" charset="-34"/>
                <a:ea typeface="Calibri" panose="020F0502020204030204" pitchFamily="34" charset="0"/>
                <a:cs typeface="Prompt Medium" panose="00000600000000000000" pitchFamily="2" charset="-34"/>
              </a:rPr>
              <a:t>If IT administrators have awareness about unauthorized access attempts, they                                       can more effectively disrupt or prevent such access attempts in the future.                        Thus, a clear Windows audit trail is vital to identify both legitimate and malicious                          access attempts, and to detect any AD changes that have been made.</a:t>
            </a:r>
            <a:endParaRPr lang="en-US" sz="1800" dirty="0">
              <a:effectLst/>
              <a:latin typeface="Prompt Medium" panose="00000600000000000000" pitchFamily="2" charset="-34"/>
              <a:ea typeface="Calibri" panose="020F0502020204030204" pitchFamily="34" charset="0"/>
              <a:cs typeface="Prompt Medium" panose="00000600000000000000" pitchFamily="2" charset="-34"/>
            </a:endParaRPr>
          </a:p>
          <a:p>
            <a:endParaRPr lang="en-US" dirty="0"/>
          </a:p>
        </p:txBody>
      </p:sp>
      <p:pic>
        <p:nvPicPr>
          <p:cNvPr id="34818" name="Picture 2" descr="Forbidden sign made with binary code. banned. prohibition sign. Premium Vector">
            <a:extLst>
              <a:ext uri="{FF2B5EF4-FFF2-40B4-BE49-F238E27FC236}">
                <a16:creationId xmlns:a16="http://schemas.microsoft.com/office/drawing/2014/main" id="{6A951664-0415-4817-BBDC-996A3D6E0F1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49" t="16012" b="12579"/>
          <a:stretch/>
        </p:blipFill>
        <p:spPr bwMode="auto">
          <a:xfrm rot="865036">
            <a:off x="6754485" y="40977"/>
            <a:ext cx="5573642" cy="2561757"/>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Graphic 12">
            <a:extLst>
              <a:ext uri="{FF2B5EF4-FFF2-40B4-BE49-F238E27FC236}">
                <a16:creationId xmlns:a16="http://schemas.microsoft.com/office/drawing/2014/main" id="{99586E8E-4C31-4DC9-BB19-1EC042738D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6636" y="935047"/>
            <a:ext cx="657105" cy="582263"/>
          </a:xfrm>
          <a:prstGeom prst="rect">
            <a:avLst/>
          </a:prstGeom>
        </p:spPr>
      </p:pic>
      <p:pic>
        <p:nvPicPr>
          <p:cNvPr id="14" name="Graphic 13">
            <a:extLst>
              <a:ext uri="{FF2B5EF4-FFF2-40B4-BE49-F238E27FC236}">
                <a16:creationId xmlns:a16="http://schemas.microsoft.com/office/drawing/2014/main" id="{92707136-E9D7-4908-B800-F4412004A16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6636" y="3016913"/>
            <a:ext cx="657105" cy="582263"/>
          </a:xfrm>
          <a:prstGeom prst="rect">
            <a:avLst/>
          </a:prstGeom>
        </p:spPr>
      </p:pic>
    </p:spTree>
    <p:extLst>
      <p:ext uri="{BB962C8B-B14F-4D97-AF65-F5344CB8AC3E}">
        <p14:creationId xmlns:p14="http://schemas.microsoft.com/office/powerpoint/2010/main" val="37438252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49580774-2E91-41C0-9C8A-B97A7F4C8D4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20266"/>
            <a:ext cx="12192000" cy="1695450"/>
          </a:xfrm>
          <a:prstGeom prst="rect">
            <a:avLst/>
          </a:prstGeom>
        </p:spPr>
      </p:pic>
      <p:sp>
        <p:nvSpPr>
          <p:cNvPr id="2" name="Title 1">
            <a:extLst>
              <a:ext uri="{FF2B5EF4-FFF2-40B4-BE49-F238E27FC236}">
                <a16:creationId xmlns:a16="http://schemas.microsoft.com/office/drawing/2014/main" id="{54217FC1-7DDF-4562-85C0-A3B01B1E61FD}"/>
              </a:ext>
            </a:extLst>
          </p:cNvPr>
          <p:cNvSpPr>
            <a:spLocks noGrp="1"/>
          </p:cNvSpPr>
          <p:nvPr>
            <p:ph type="title"/>
          </p:nvPr>
        </p:nvSpPr>
        <p:spPr>
          <a:xfrm>
            <a:off x="1289863" y="244372"/>
            <a:ext cx="12192000" cy="1320800"/>
          </a:xfrm>
        </p:spPr>
        <p:txBody>
          <a:bodyPr>
            <a:noAutofit/>
          </a:bodyPr>
          <a:lstStyle/>
          <a:p>
            <a:r>
              <a:rPr lang="en-US" sz="4000" dirty="0">
                <a:latin typeface="Prompt SemiBold" panose="00000700000000000000" pitchFamily="2" charset="-34"/>
                <a:cs typeface="Prompt SemiBold" panose="00000700000000000000" pitchFamily="2" charset="-34"/>
              </a:rPr>
              <a:t>How do bad actors compromise the </a:t>
            </a:r>
            <a:br>
              <a:rPr lang="en-US" sz="4000" dirty="0">
                <a:latin typeface="Prompt SemiBold" panose="00000700000000000000" pitchFamily="2" charset="-34"/>
                <a:cs typeface="Prompt SemiBold" panose="00000700000000000000" pitchFamily="2" charset="-34"/>
              </a:rPr>
            </a:br>
            <a:r>
              <a:rPr lang="en-US" sz="4000" dirty="0">
                <a:solidFill>
                  <a:srgbClr val="28A8EA"/>
                </a:solidFill>
                <a:latin typeface="Prompt Bold" panose="00000800000000000000" pitchFamily="2" charset="-34"/>
                <a:cs typeface="Prompt Bold" panose="00000800000000000000" pitchFamily="2" charset="-34"/>
              </a:rPr>
              <a:t>ACTIVE DIRECTORY?</a:t>
            </a:r>
          </a:p>
        </p:txBody>
      </p:sp>
      <p:sp>
        <p:nvSpPr>
          <p:cNvPr id="4" name="TextBox 3">
            <a:extLst>
              <a:ext uri="{FF2B5EF4-FFF2-40B4-BE49-F238E27FC236}">
                <a16:creationId xmlns:a16="http://schemas.microsoft.com/office/drawing/2014/main" id="{CDD8D97B-8BB6-4DF1-A6F3-90D0466744CA}"/>
              </a:ext>
            </a:extLst>
          </p:cNvPr>
          <p:cNvSpPr txBox="1"/>
          <p:nvPr/>
        </p:nvSpPr>
        <p:spPr>
          <a:xfrm>
            <a:off x="2299325" y="2038088"/>
            <a:ext cx="9506394" cy="1657377"/>
          </a:xfrm>
          <a:prstGeom prst="rect">
            <a:avLst/>
          </a:prstGeom>
          <a:noFill/>
        </p:spPr>
        <p:txBody>
          <a:bodyPr wrap="square" rtlCol="0">
            <a:spAutoFit/>
          </a:bodyPr>
          <a:lstStyle/>
          <a:p>
            <a:pPr marL="0" marR="0">
              <a:lnSpc>
                <a:spcPct val="107000"/>
              </a:lnSpc>
              <a:spcBef>
                <a:spcPts val="0"/>
              </a:spcBef>
              <a:spcAft>
                <a:spcPts val="800"/>
              </a:spcAft>
            </a:pPr>
            <a:r>
              <a:rPr lang="en-US" sz="1800" dirty="0">
                <a:solidFill>
                  <a:srgbClr val="222222"/>
                </a:solidFill>
                <a:effectLst/>
                <a:latin typeface="Prompt Medium" panose="00000600000000000000" pitchFamily="2" charset="-34"/>
                <a:ea typeface="Calibri" panose="020F0502020204030204" pitchFamily="34" charset="0"/>
                <a:cs typeface="Prompt Medium" panose="00000600000000000000" pitchFamily="2" charset="-34"/>
              </a:rPr>
              <a:t>Most information security breaches start with the compromise of small pieces of an organization's infrastructure-often one or two systems at a time. These initial events, or entry points into the network, often exploit vulnerabilities that could have been fixed, but weren't. Commonly seen vulnerabilities are:</a:t>
            </a:r>
            <a:endParaRPr lang="en-US" sz="1800" dirty="0">
              <a:effectLst/>
              <a:latin typeface="Prompt Medium" panose="00000600000000000000" pitchFamily="2" charset="-34"/>
              <a:ea typeface="Calibri" panose="020F0502020204030204" pitchFamily="34" charset="0"/>
              <a:cs typeface="Prompt Medium" panose="00000600000000000000" pitchFamily="2" charset="-34"/>
            </a:endParaRPr>
          </a:p>
          <a:p>
            <a:endParaRPr lang="en-US" dirty="0"/>
          </a:p>
        </p:txBody>
      </p:sp>
      <p:pic>
        <p:nvPicPr>
          <p:cNvPr id="12" name="Graphic 11">
            <a:extLst>
              <a:ext uri="{FF2B5EF4-FFF2-40B4-BE49-F238E27FC236}">
                <a16:creationId xmlns:a16="http://schemas.microsoft.com/office/drawing/2014/main" id="{F431906A-F126-4174-9AD5-C842A341EC0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51880" y="3447025"/>
            <a:ext cx="388160" cy="343950"/>
          </a:xfrm>
          <a:prstGeom prst="rect">
            <a:avLst/>
          </a:prstGeom>
        </p:spPr>
      </p:pic>
      <p:sp>
        <p:nvSpPr>
          <p:cNvPr id="5" name="TextBox 4">
            <a:extLst>
              <a:ext uri="{FF2B5EF4-FFF2-40B4-BE49-F238E27FC236}">
                <a16:creationId xmlns:a16="http://schemas.microsoft.com/office/drawing/2014/main" id="{6B3B38EB-F250-45CD-9967-CEF394E3C002}"/>
              </a:ext>
            </a:extLst>
          </p:cNvPr>
          <p:cNvSpPr txBox="1"/>
          <p:nvPr/>
        </p:nvSpPr>
        <p:spPr>
          <a:xfrm>
            <a:off x="4240040" y="3365544"/>
            <a:ext cx="5920966" cy="2446824"/>
          </a:xfrm>
          <a:prstGeom prst="rect">
            <a:avLst/>
          </a:prstGeom>
          <a:noFill/>
        </p:spPr>
        <p:txBody>
          <a:bodyPr wrap="square" rtlCol="0">
            <a:spAutoFit/>
          </a:bodyPr>
          <a:lstStyle/>
          <a:p>
            <a:pPr marR="0" lvl="0">
              <a:lnSpc>
                <a:spcPct val="150000"/>
              </a:lnSpc>
              <a:spcBef>
                <a:spcPts val="0"/>
              </a:spcBef>
              <a:spcAft>
                <a:spcPts val="0"/>
              </a:spcAft>
              <a:buSzPts val="1000"/>
              <a:tabLst>
                <a:tab pos="457200" algn="l"/>
              </a:tabLst>
            </a:pPr>
            <a:r>
              <a:rPr lang="en-US" sz="1800" dirty="0">
                <a:solidFill>
                  <a:srgbClr val="28A8EA"/>
                </a:solidFill>
                <a:effectLst/>
                <a:latin typeface="Prompt SemiBold" panose="00000700000000000000" pitchFamily="2" charset="-34"/>
                <a:ea typeface="Calibri" panose="020F0502020204030204" pitchFamily="34" charset="0"/>
                <a:cs typeface="Prompt SemiBold" panose="00000700000000000000" pitchFamily="2" charset="-34"/>
              </a:rPr>
              <a:t>Gaps in antivirus and antimalware deployments</a:t>
            </a:r>
          </a:p>
          <a:p>
            <a:pPr marR="0" lvl="0">
              <a:lnSpc>
                <a:spcPct val="150000"/>
              </a:lnSpc>
              <a:spcBef>
                <a:spcPts val="0"/>
              </a:spcBef>
              <a:spcAft>
                <a:spcPts val="0"/>
              </a:spcAft>
              <a:buSzPts val="1000"/>
              <a:tabLst>
                <a:tab pos="457200" algn="l"/>
              </a:tabLst>
            </a:pPr>
            <a:r>
              <a:rPr lang="en-US" sz="1800" dirty="0">
                <a:solidFill>
                  <a:srgbClr val="28A8EA"/>
                </a:solidFill>
                <a:effectLst/>
                <a:latin typeface="Prompt SemiBold" panose="00000700000000000000" pitchFamily="2" charset="-34"/>
                <a:ea typeface="Calibri" panose="020F0502020204030204" pitchFamily="34" charset="0"/>
                <a:cs typeface="Prompt SemiBold" panose="00000700000000000000" pitchFamily="2" charset="-34"/>
              </a:rPr>
              <a:t>Incomplete patching</a:t>
            </a:r>
          </a:p>
          <a:p>
            <a:pPr marR="0" lvl="0">
              <a:lnSpc>
                <a:spcPct val="150000"/>
              </a:lnSpc>
              <a:spcBef>
                <a:spcPts val="0"/>
              </a:spcBef>
              <a:spcAft>
                <a:spcPts val="0"/>
              </a:spcAft>
              <a:buSzPts val="1000"/>
              <a:tabLst>
                <a:tab pos="457200" algn="l"/>
              </a:tabLst>
            </a:pPr>
            <a:r>
              <a:rPr lang="en-US" sz="1800" dirty="0">
                <a:solidFill>
                  <a:srgbClr val="28A8EA"/>
                </a:solidFill>
                <a:effectLst/>
                <a:latin typeface="Prompt SemiBold" panose="00000700000000000000" pitchFamily="2" charset="-34"/>
                <a:ea typeface="Calibri" panose="020F0502020204030204" pitchFamily="34" charset="0"/>
                <a:cs typeface="Prompt SemiBold" panose="00000700000000000000" pitchFamily="2" charset="-34"/>
              </a:rPr>
              <a:t>Outdated applications and operating systems</a:t>
            </a:r>
          </a:p>
          <a:p>
            <a:pPr marR="0" lvl="0">
              <a:lnSpc>
                <a:spcPct val="150000"/>
              </a:lnSpc>
              <a:spcBef>
                <a:spcPts val="0"/>
              </a:spcBef>
              <a:spcAft>
                <a:spcPts val="0"/>
              </a:spcAft>
              <a:buSzPts val="1000"/>
              <a:tabLst>
                <a:tab pos="457200" algn="l"/>
              </a:tabLst>
            </a:pPr>
            <a:r>
              <a:rPr lang="en-US" sz="1800" dirty="0">
                <a:solidFill>
                  <a:srgbClr val="28A8EA"/>
                </a:solidFill>
                <a:effectLst/>
                <a:latin typeface="Prompt SemiBold" panose="00000700000000000000" pitchFamily="2" charset="-34"/>
                <a:ea typeface="Calibri" panose="020F0502020204030204" pitchFamily="34" charset="0"/>
                <a:cs typeface="Prompt SemiBold" panose="00000700000000000000" pitchFamily="2" charset="-34"/>
              </a:rPr>
              <a:t>Misconfiguration</a:t>
            </a:r>
          </a:p>
          <a:p>
            <a:pPr marR="0" lvl="0">
              <a:lnSpc>
                <a:spcPct val="150000"/>
              </a:lnSpc>
              <a:spcBef>
                <a:spcPts val="0"/>
              </a:spcBef>
              <a:spcAft>
                <a:spcPts val="0"/>
              </a:spcAft>
              <a:buSzPts val="1000"/>
              <a:tabLst>
                <a:tab pos="457200" algn="l"/>
              </a:tabLst>
            </a:pPr>
            <a:r>
              <a:rPr lang="en-US" sz="1800" dirty="0">
                <a:solidFill>
                  <a:srgbClr val="28A8EA"/>
                </a:solidFill>
                <a:effectLst/>
                <a:latin typeface="Prompt SemiBold" panose="00000700000000000000" pitchFamily="2" charset="-34"/>
                <a:ea typeface="Calibri" panose="020F0502020204030204" pitchFamily="34" charset="0"/>
                <a:cs typeface="Prompt SemiBold" panose="00000700000000000000" pitchFamily="2" charset="-34"/>
              </a:rPr>
              <a:t>Open RDP (Remote Desktop Protocol)</a:t>
            </a:r>
          </a:p>
          <a:p>
            <a:endParaRPr lang="en-US" dirty="0"/>
          </a:p>
        </p:txBody>
      </p:sp>
      <p:pic>
        <p:nvPicPr>
          <p:cNvPr id="9" name="Graphic 8">
            <a:extLst>
              <a:ext uri="{FF2B5EF4-FFF2-40B4-BE49-F238E27FC236}">
                <a16:creationId xmlns:a16="http://schemas.microsoft.com/office/drawing/2014/main" id="{A57D1299-B4D7-4DB0-92C9-1CE0F84BF8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51880" y="3882616"/>
            <a:ext cx="388160" cy="343950"/>
          </a:xfrm>
          <a:prstGeom prst="rect">
            <a:avLst/>
          </a:prstGeom>
        </p:spPr>
      </p:pic>
      <p:pic>
        <p:nvPicPr>
          <p:cNvPr id="10" name="Graphic 9">
            <a:extLst>
              <a:ext uri="{FF2B5EF4-FFF2-40B4-BE49-F238E27FC236}">
                <a16:creationId xmlns:a16="http://schemas.microsoft.com/office/drawing/2014/main" id="{12927D1B-9EDA-479C-8C28-19D3A7BBB99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51879" y="4318207"/>
            <a:ext cx="388160" cy="343950"/>
          </a:xfrm>
          <a:prstGeom prst="rect">
            <a:avLst/>
          </a:prstGeom>
        </p:spPr>
      </p:pic>
      <p:pic>
        <p:nvPicPr>
          <p:cNvPr id="11" name="Graphic 10">
            <a:extLst>
              <a:ext uri="{FF2B5EF4-FFF2-40B4-BE49-F238E27FC236}">
                <a16:creationId xmlns:a16="http://schemas.microsoft.com/office/drawing/2014/main" id="{9EEF3998-A0B6-476D-A74E-3188FD90D93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51879" y="4753798"/>
            <a:ext cx="388160" cy="343950"/>
          </a:xfrm>
          <a:prstGeom prst="rect">
            <a:avLst/>
          </a:prstGeom>
        </p:spPr>
      </p:pic>
      <p:pic>
        <p:nvPicPr>
          <p:cNvPr id="13" name="Graphic 12">
            <a:extLst>
              <a:ext uri="{FF2B5EF4-FFF2-40B4-BE49-F238E27FC236}">
                <a16:creationId xmlns:a16="http://schemas.microsoft.com/office/drawing/2014/main" id="{355E4A7B-22A6-4616-8251-19010D8B1E0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51879" y="5180521"/>
            <a:ext cx="388160" cy="343950"/>
          </a:xfrm>
          <a:prstGeom prst="rect">
            <a:avLst/>
          </a:prstGeom>
        </p:spPr>
      </p:pic>
      <p:sp>
        <p:nvSpPr>
          <p:cNvPr id="6" name="TextBox 5">
            <a:extLst>
              <a:ext uri="{FF2B5EF4-FFF2-40B4-BE49-F238E27FC236}">
                <a16:creationId xmlns:a16="http://schemas.microsoft.com/office/drawing/2014/main" id="{64B50913-E2D6-4328-8728-5A68034699AC}"/>
              </a:ext>
            </a:extLst>
          </p:cNvPr>
          <p:cNvSpPr txBox="1"/>
          <p:nvPr/>
        </p:nvSpPr>
        <p:spPr>
          <a:xfrm>
            <a:off x="2338812" y="1718047"/>
            <a:ext cx="3883937" cy="400110"/>
          </a:xfrm>
          <a:prstGeom prst="rect">
            <a:avLst/>
          </a:prstGeom>
          <a:noFill/>
        </p:spPr>
        <p:txBody>
          <a:bodyPr wrap="square" rtlCol="0">
            <a:spAutoFit/>
          </a:bodyPr>
          <a:lstStyle/>
          <a:p>
            <a:r>
              <a:rPr lang="en-US" sz="2000" b="1" dirty="0">
                <a:solidFill>
                  <a:srgbClr val="28A8EA"/>
                </a:solidFill>
                <a:effectLst/>
                <a:latin typeface="Prompt Bold" panose="00000800000000000000" pitchFamily="2" charset="-34"/>
                <a:ea typeface="Calibri" panose="020F0502020204030204" pitchFamily="34" charset="0"/>
                <a:cs typeface="Prompt Bold" panose="00000800000000000000" pitchFamily="2" charset="-34"/>
              </a:rPr>
              <a:t>INITIAL BREACH TARGETS </a:t>
            </a:r>
            <a:endParaRPr lang="en-US" sz="2000" dirty="0">
              <a:solidFill>
                <a:srgbClr val="28A8EA"/>
              </a:solidFill>
              <a:latin typeface="Prompt Bold" panose="00000800000000000000" pitchFamily="2" charset="-34"/>
              <a:cs typeface="Prompt Bold" panose="00000800000000000000" pitchFamily="2" charset="-34"/>
            </a:endParaRPr>
          </a:p>
        </p:txBody>
      </p:sp>
      <p:pic>
        <p:nvPicPr>
          <p:cNvPr id="14" name="Graphic 13">
            <a:extLst>
              <a:ext uri="{FF2B5EF4-FFF2-40B4-BE49-F238E27FC236}">
                <a16:creationId xmlns:a16="http://schemas.microsoft.com/office/drawing/2014/main" id="{3432DD11-385D-4768-B4BD-EEBD4DB1A47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86432" y="1829810"/>
            <a:ext cx="893149" cy="791422"/>
          </a:xfrm>
          <a:prstGeom prst="rect">
            <a:avLst/>
          </a:prstGeom>
        </p:spPr>
      </p:pic>
    </p:spTree>
    <p:extLst>
      <p:ext uri="{BB962C8B-B14F-4D97-AF65-F5344CB8AC3E}">
        <p14:creationId xmlns:p14="http://schemas.microsoft.com/office/powerpoint/2010/main" val="22618544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DD8D97B-8BB6-4DF1-A6F3-90D0466744CA}"/>
              </a:ext>
            </a:extLst>
          </p:cNvPr>
          <p:cNvSpPr txBox="1"/>
          <p:nvPr/>
        </p:nvSpPr>
        <p:spPr>
          <a:xfrm>
            <a:off x="1362547" y="405700"/>
            <a:ext cx="8433302" cy="1587742"/>
          </a:xfrm>
          <a:prstGeom prst="rect">
            <a:avLst/>
          </a:prstGeom>
          <a:noFill/>
        </p:spPr>
        <p:txBody>
          <a:bodyPr wrap="square" rtlCol="0">
            <a:spAutoFit/>
          </a:bodyPr>
          <a:lstStyle/>
          <a:p>
            <a:pPr marL="0" marR="0">
              <a:lnSpc>
                <a:spcPct val="107000"/>
              </a:lnSpc>
              <a:spcBef>
                <a:spcPts val="0"/>
              </a:spcBef>
              <a:spcAft>
                <a:spcPts val="0"/>
              </a:spcAft>
            </a:pPr>
            <a:r>
              <a:rPr lang="en-US" sz="2000" b="1" dirty="0">
                <a:solidFill>
                  <a:srgbClr val="28A8EA"/>
                </a:solidFill>
                <a:effectLst/>
                <a:latin typeface="Prompt Bold" panose="00000800000000000000" pitchFamily="2" charset="-34"/>
                <a:ea typeface="Calibri" panose="020F0502020204030204" pitchFamily="34" charset="0"/>
                <a:cs typeface="Prompt Bold" panose="00000800000000000000" pitchFamily="2" charset="-34"/>
              </a:rPr>
              <a:t>PRIVILEDGE ELEVATION AND PROPOGATION</a:t>
            </a:r>
          </a:p>
          <a:p>
            <a:pPr marL="0" marR="0">
              <a:lnSpc>
                <a:spcPct val="107000"/>
              </a:lnSpc>
              <a:spcBef>
                <a:spcPts val="0"/>
              </a:spcBef>
              <a:spcAft>
                <a:spcPts val="0"/>
              </a:spcAft>
            </a:pPr>
            <a:r>
              <a:rPr lang="en-US" sz="1800" dirty="0">
                <a:solidFill>
                  <a:srgbClr val="222222"/>
                </a:solidFill>
                <a:effectLst/>
                <a:latin typeface="Prompt Medium" panose="00000600000000000000" pitchFamily="2" charset="-34"/>
                <a:ea typeface="Calibri" panose="020F0502020204030204" pitchFamily="34" charset="0"/>
                <a:cs typeface="Prompt Medium" panose="00000600000000000000" pitchFamily="2" charset="-34"/>
              </a:rPr>
              <a:t>Specific accounts, servers, and infrastructure components are usually the primary targets of attacks against Active Directory. These accounts are:</a:t>
            </a:r>
            <a:endParaRPr lang="en-US" sz="1800" dirty="0">
              <a:effectLst/>
              <a:latin typeface="Prompt Medium" panose="00000600000000000000" pitchFamily="2" charset="-34"/>
              <a:ea typeface="Calibri" panose="020F0502020204030204" pitchFamily="34" charset="0"/>
              <a:cs typeface="Prompt Medium" panose="00000600000000000000" pitchFamily="2" charset="-34"/>
            </a:endParaRPr>
          </a:p>
          <a:p>
            <a:endParaRPr lang="en-US" dirty="0"/>
          </a:p>
        </p:txBody>
      </p:sp>
      <p:pic>
        <p:nvPicPr>
          <p:cNvPr id="12" name="Graphic 11">
            <a:extLst>
              <a:ext uri="{FF2B5EF4-FFF2-40B4-BE49-F238E27FC236}">
                <a16:creationId xmlns:a16="http://schemas.microsoft.com/office/drawing/2014/main" id="{F431906A-F126-4174-9AD5-C842A341EC0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53803" y="1954209"/>
            <a:ext cx="388160" cy="343950"/>
          </a:xfrm>
          <a:prstGeom prst="rect">
            <a:avLst/>
          </a:prstGeom>
        </p:spPr>
      </p:pic>
      <p:sp>
        <p:nvSpPr>
          <p:cNvPr id="5" name="TextBox 4">
            <a:extLst>
              <a:ext uri="{FF2B5EF4-FFF2-40B4-BE49-F238E27FC236}">
                <a16:creationId xmlns:a16="http://schemas.microsoft.com/office/drawing/2014/main" id="{6B3B38EB-F250-45CD-9967-CEF394E3C002}"/>
              </a:ext>
            </a:extLst>
          </p:cNvPr>
          <p:cNvSpPr txBox="1"/>
          <p:nvPr/>
        </p:nvSpPr>
        <p:spPr>
          <a:xfrm>
            <a:off x="3127973" y="1859243"/>
            <a:ext cx="8344278" cy="3106300"/>
          </a:xfrm>
          <a:prstGeom prst="rect">
            <a:avLst/>
          </a:prstGeom>
          <a:noFill/>
        </p:spPr>
        <p:txBody>
          <a:bodyPr wrap="square" rtlCol="0">
            <a:spAutoFit/>
          </a:bodyPr>
          <a:lstStyle/>
          <a:p>
            <a:pPr marR="0" lvl="0">
              <a:lnSpc>
                <a:spcPct val="107000"/>
              </a:lnSpc>
              <a:spcBef>
                <a:spcPts val="0"/>
              </a:spcBef>
              <a:spcAft>
                <a:spcPts val="0"/>
              </a:spcAft>
            </a:pPr>
            <a:r>
              <a:rPr lang="en-US" sz="1800" dirty="0">
                <a:solidFill>
                  <a:srgbClr val="28A8EA"/>
                </a:solidFill>
                <a:effectLst/>
                <a:latin typeface="Prompt Medium" panose="00000600000000000000" pitchFamily="2" charset="-34"/>
                <a:ea typeface="Calibri" panose="020F0502020204030204" pitchFamily="34" charset="0"/>
                <a:cs typeface="Prompt Medium" panose="00000600000000000000" pitchFamily="2" charset="-34"/>
              </a:rPr>
              <a:t>Permanently privileged accounts</a:t>
            </a:r>
          </a:p>
          <a:p>
            <a:pPr marL="0" marR="0">
              <a:lnSpc>
                <a:spcPct val="107000"/>
              </a:lnSpc>
              <a:spcBef>
                <a:spcPts val="0"/>
              </a:spcBef>
              <a:spcAft>
                <a:spcPts val="0"/>
              </a:spcAft>
            </a:pPr>
            <a:r>
              <a:rPr lang="en-US" sz="1800" dirty="0">
                <a:solidFill>
                  <a:srgbClr val="28A8EA"/>
                </a:solidFill>
                <a:effectLst/>
                <a:latin typeface="Prompt Medium" panose="00000600000000000000" pitchFamily="2" charset="-34"/>
                <a:ea typeface="Calibri" panose="020F0502020204030204" pitchFamily="34" charset="0"/>
                <a:cs typeface="Prompt Medium" panose="00000600000000000000" pitchFamily="2" charset="-34"/>
              </a:rPr>
              <a:t> </a:t>
            </a:r>
          </a:p>
          <a:p>
            <a:pPr marR="0" lvl="0">
              <a:lnSpc>
                <a:spcPct val="107000"/>
              </a:lnSpc>
              <a:spcBef>
                <a:spcPts val="0"/>
              </a:spcBef>
              <a:spcAft>
                <a:spcPts val="0"/>
              </a:spcAft>
            </a:pPr>
            <a:r>
              <a:rPr lang="en-US" sz="1800" dirty="0">
                <a:solidFill>
                  <a:srgbClr val="28A8EA"/>
                </a:solidFill>
                <a:effectLst/>
                <a:latin typeface="Prompt Medium" panose="00000600000000000000" pitchFamily="2" charset="-34"/>
                <a:ea typeface="Calibri" panose="020F0502020204030204" pitchFamily="34" charset="0"/>
                <a:cs typeface="Prompt Medium" panose="00000600000000000000" pitchFamily="2" charset="-34"/>
              </a:rPr>
              <a:t>VIP accounts</a:t>
            </a:r>
          </a:p>
          <a:p>
            <a:pPr marL="0" marR="0">
              <a:lnSpc>
                <a:spcPct val="107000"/>
              </a:lnSpc>
              <a:spcBef>
                <a:spcPts val="0"/>
              </a:spcBef>
              <a:spcAft>
                <a:spcPts val="0"/>
              </a:spcAft>
            </a:pPr>
            <a:r>
              <a:rPr lang="en-US" sz="1800" dirty="0">
                <a:solidFill>
                  <a:srgbClr val="28A8EA"/>
                </a:solidFill>
                <a:effectLst/>
                <a:latin typeface="Prompt Medium" panose="00000600000000000000" pitchFamily="2" charset="-34"/>
                <a:ea typeface="Calibri" panose="020F0502020204030204" pitchFamily="34" charset="0"/>
                <a:cs typeface="Prompt Medium" panose="00000600000000000000" pitchFamily="2" charset="-34"/>
              </a:rPr>
              <a:t> </a:t>
            </a:r>
          </a:p>
          <a:p>
            <a:pPr marR="0" lvl="0">
              <a:lnSpc>
                <a:spcPct val="107000"/>
              </a:lnSpc>
              <a:spcBef>
                <a:spcPts val="0"/>
              </a:spcBef>
              <a:spcAft>
                <a:spcPts val="0"/>
              </a:spcAft>
            </a:pPr>
            <a:r>
              <a:rPr lang="en-US" sz="1800" dirty="0">
                <a:solidFill>
                  <a:srgbClr val="28A8EA"/>
                </a:solidFill>
                <a:effectLst/>
                <a:latin typeface="Prompt Medium" panose="00000600000000000000" pitchFamily="2" charset="-34"/>
                <a:ea typeface="Calibri" panose="020F0502020204030204" pitchFamily="34" charset="0"/>
                <a:cs typeface="Prompt Medium" panose="00000600000000000000" pitchFamily="2" charset="-34"/>
              </a:rPr>
              <a:t>"Privilege-Attached" Active Directory accounts</a:t>
            </a:r>
          </a:p>
          <a:p>
            <a:pPr marL="0" marR="0">
              <a:lnSpc>
                <a:spcPct val="107000"/>
              </a:lnSpc>
              <a:spcBef>
                <a:spcPts val="0"/>
              </a:spcBef>
              <a:spcAft>
                <a:spcPts val="0"/>
              </a:spcAft>
            </a:pPr>
            <a:r>
              <a:rPr lang="en-US" sz="1800" dirty="0">
                <a:solidFill>
                  <a:srgbClr val="28A8EA"/>
                </a:solidFill>
                <a:effectLst/>
                <a:latin typeface="Prompt Medium" panose="00000600000000000000" pitchFamily="2" charset="-34"/>
                <a:ea typeface="Calibri" panose="020F0502020204030204" pitchFamily="34" charset="0"/>
                <a:cs typeface="Prompt Medium" panose="00000600000000000000" pitchFamily="2" charset="-34"/>
              </a:rPr>
              <a:t> </a:t>
            </a:r>
          </a:p>
          <a:p>
            <a:pPr marR="0" lvl="0">
              <a:lnSpc>
                <a:spcPct val="107000"/>
              </a:lnSpc>
              <a:spcBef>
                <a:spcPts val="0"/>
              </a:spcBef>
              <a:spcAft>
                <a:spcPts val="0"/>
              </a:spcAft>
            </a:pPr>
            <a:r>
              <a:rPr lang="en-US" sz="1800" dirty="0">
                <a:solidFill>
                  <a:srgbClr val="28A8EA"/>
                </a:solidFill>
                <a:effectLst/>
                <a:latin typeface="Prompt Medium" panose="00000600000000000000" pitchFamily="2" charset="-34"/>
                <a:ea typeface="Calibri" panose="020F0502020204030204" pitchFamily="34" charset="0"/>
                <a:cs typeface="Prompt Medium" panose="00000600000000000000" pitchFamily="2" charset="-34"/>
              </a:rPr>
              <a:t>Domain controllers</a:t>
            </a:r>
          </a:p>
          <a:p>
            <a:pPr marL="0" marR="0">
              <a:lnSpc>
                <a:spcPct val="107000"/>
              </a:lnSpc>
              <a:spcBef>
                <a:spcPts val="0"/>
              </a:spcBef>
              <a:spcAft>
                <a:spcPts val="0"/>
              </a:spcAft>
            </a:pPr>
            <a:r>
              <a:rPr lang="en-US" sz="1600" dirty="0">
                <a:solidFill>
                  <a:srgbClr val="28A8EA"/>
                </a:solidFill>
                <a:effectLst/>
                <a:latin typeface="Prompt Medium" panose="00000600000000000000" pitchFamily="2" charset="-34"/>
                <a:ea typeface="Calibri" panose="020F0502020204030204" pitchFamily="34" charset="0"/>
                <a:cs typeface="Prompt Medium" panose="00000600000000000000" pitchFamily="2" charset="-34"/>
              </a:rPr>
              <a:t> </a:t>
            </a:r>
          </a:p>
          <a:p>
            <a:pPr marL="457200" marR="0">
              <a:lnSpc>
                <a:spcPct val="107000"/>
              </a:lnSpc>
              <a:spcBef>
                <a:spcPts val="0"/>
              </a:spcBef>
              <a:spcAft>
                <a:spcPts val="800"/>
              </a:spcAft>
            </a:pPr>
            <a:r>
              <a:rPr lang="en-US" sz="18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9" name="Graphic 8">
            <a:extLst>
              <a:ext uri="{FF2B5EF4-FFF2-40B4-BE49-F238E27FC236}">
                <a16:creationId xmlns:a16="http://schemas.microsoft.com/office/drawing/2014/main" id="{A57D1299-B4D7-4DB0-92C9-1CE0F84BF8B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53802" y="2485675"/>
            <a:ext cx="388160" cy="343950"/>
          </a:xfrm>
          <a:prstGeom prst="rect">
            <a:avLst/>
          </a:prstGeom>
        </p:spPr>
      </p:pic>
      <p:pic>
        <p:nvPicPr>
          <p:cNvPr id="10" name="Graphic 9">
            <a:extLst>
              <a:ext uri="{FF2B5EF4-FFF2-40B4-BE49-F238E27FC236}">
                <a16:creationId xmlns:a16="http://schemas.microsoft.com/office/drawing/2014/main" id="{12927D1B-9EDA-479C-8C28-19D3A7BBB99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53802" y="2987967"/>
            <a:ext cx="388160" cy="343950"/>
          </a:xfrm>
          <a:prstGeom prst="rect">
            <a:avLst/>
          </a:prstGeom>
        </p:spPr>
      </p:pic>
      <p:pic>
        <p:nvPicPr>
          <p:cNvPr id="11" name="Graphic 10">
            <a:extLst>
              <a:ext uri="{FF2B5EF4-FFF2-40B4-BE49-F238E27FC236}">
                <a16:creationId xmlns:a16="http://schemas.microsoft.com/office/drawing/2014/main" id="{9EEF3998-A0B6-476D-A74E-3188FD90D93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53802" y="3626575"/>
            <a:ext cx="388160" cy="343950"/>
          </a:xfrm>
          <a:prstGeom prst="rect">
            <a:avLst/>
          </a:prstGeom>
        </p:spPr>
      </p:pic>
      <p:pic>
        <p:nvPicPr>
          <p:cNvPr id="14" name="Graphic 13">
            <a:extLst>
              <a:ext uri="{FF2B5EF4-FFF2-40B4-BE49-F238E27FC236}">
                <a16:creationId xmlns:a16="http://schemas.microsoft.com/office/drawing/2014/main" id="{D310948B-B276-4459-B6DF-ED99F192A50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98479" y="541858"/>
            <a:ext cx="893149" cy="791422"/>
          </a:xfrm>
          <a:prstGeom prst="rect">
            <a:avLst/>
          </a:prstGeom>
        </p:spPr>
      </p:pic>
      <p:sp>
        <p:nvSpPr>
          <p:cNvPr id="2" name="TextBox 1">
            <a:extLst>
              <a:ext uri="{FF2B5EF4-FFF2-40B4-BE49-F238E27FC236}">
                <a16:creationId xmlns:a16="http://schemas.microsoft.com/office/drawing/2014/main" id="{0A99EA3E-C196-4422-8026-34E0CD6AF3D8}"/>
              </a:ext>
            </a:extLst>
          </p:cNvPr>
          <p:cNvSpPr txBox="1"/>
          <p:nvPr/>
        </p:nvSpPr>
        <p:spPr>
          <a:xfrm>
            <a:off x="1362547" y="4559842"/>
            <a:ext cx="10035766" cy="1200329"/>
          </a:xfrm>
          <a:prstGeom prst="rect">
            <a:avLst/>
          </a:prstGeom>
          <a:noFill/>
        </p:spPr>
        <p:txBody>
          <a:bodyPr wrap="square" rtlCol="0">
            <a:spAutoFit/>
          </a:bodyPr>
          <a:lstStyle/>
          <a:p>
            <a:r>
              <a:rPr lang="en-US" sz="1800" dirty="0">
                <a:solidFill>
                  <a:srgbClr val="222222"/>
                </a:solidFill>
                <a:effectLst/>
                <a:latin typeface="Prompt Medium" panose="00000600000000000000" pitchFamily="2" charset="-34"/>
                <a:ea typeface="Calibri" panose="020F0502020204030204" pitchFamily="34" charset="0"/>
                <a:cs typeface="Prompt Medium" panose="00000600000000000000" pitchFamily="2" charset="-34"/>
              </a:rPr>
              <a:t>Other infrastructure services that affect identity, access, and configuration management, such as public key infrastructure (PKI) servers and systems management servers</a:t>
            </a:r>
            <a:endParaRPr lang="en-US" sz="1800" dirty="0">
              <a:effectLst/>
              <a:latin typeface="Prompt Medium" panose="00000600000000000000" pitchFamily="2" charset="-34"/>
              <a:ea typeface="Calibri" panose="020F0502020204030204" pitchFamily="34" charset="0"/>
              <a:cs typeface="Prompt Medium" panose="00000600000000000000" pitchFamily="2" charset="-34"/>
            </a:endParaRPr>
          </a:p>
          <a:p>
            <a:endParaRPr lang="en-US" dirty="0"/>
          </a:p>
        </p:txBody>
      </p:sp>
    </p:spTree>
    <p:extLst>
      <p:ext uri="{BB962C8B-B14F-4D97-AF65-F5344CB8AC3E}">
        <p14:creationId xmlns:p14="http://schemas.microsoft.com/office/powerpoint/2010/main" val="13465862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DD8D97B-8BB6-4DF1-A6F3-90D0466744CA}"/>
              </a:ext>
            </a:extLst>
          </p:cNvPr>
          <p:cNvSpPr txBox="1"/>
          <p:nvPr/>
        </p:nvSpPr>
        <p:spPr>
          <a:xfrm>
            <a:off x="1380654" y="268825"/>
            <a:ext cx="10426574" cy="3069558"/>
          </a:xfrm>
          <a:prstGeom prst="rect">
            <a:avLst/>
          </a:prstGeom>
          <a:noFill/>
        </p:spPr>
        <p:txBody>
          <a:bodyPr wrap="square" rtlCol="0">
            <a:spAutoFit/>
          </a:bodyPr>
          <a:lstStyle/>
          <a:p>
            <a:pPr marL="0" marR="0">
              <a:lnSpc>
                <a:spcPct val="107000"/>
              </a:lnSpc>
              <a:spcBef>
                <a:spcPts val="0"/>
              </a:spcBef>
              <a:spcAft>
                <a:spcPts val="0"/>
              </a:spcAft>
            </a:pPr>
            <a:r>
              <a:rPr lang="en-US" sz="2000" b="1" dirty="0">
                <a:solidFill>
                  <a:srgbClr val="28A8EA"/>
                </a:solidFill>
                <a:effectLst/>
                <a:latin typeface="Prompt Bold" panose="00000800000000000000" pitchFamily="2" charset="-34"/>
                <a:ea typeface="Calibri" panose="020F0502020204030204" pitchFamily="34" charset="0"/>
                <a:cs typeface="Prompt Bold" panose="00000800000000000000" pitchFamily="2" charset="-34"/>
              </a:rPr>
              <a:t>ATTRACTIVE ACCOUNTS FOR CREDENTIAL THEFT</a:t>
            </a:r>
            <a:r>
              <a:rPr lang="en-US" sz="2000" dirty="0">
                <a:solidFill>
                  <a:srgbClr val="28A8EA"/>
                </a:solidFill>
                <a:effectLst/>
                <a:latin typeface="Prompt Bold" panose="00000800000000000000" pitchFamily="2" charset="-34"/>
                <a:ea typeface="Calibri" panose="020F0502020204030204" pitchFamily="34" charset="0"/>
                <a:cs typeface="Prompt Bold" panose="00000800000000000000" pitchFamily="2" charset="-34"/>
              </a:rPr>
              <a:t> </a:t>
            </a:r>
            <a:r>
              <a:rPr lang="en-US" sz="2000" b="1" dirty="0">
                <a:solidFill>
                  <a:srgbClr val="222222"/>
                </a:solidFill>
                <a:latin typeface="Prompt Medium" panose="00000600000000000000" pitchFamily="2" charset="-34"/>
                <a:ea typeface="Calibri" panose="020F0502020204030204" pitchFamily="34" charset="0"/>
                <a:cs typeface="Prompt Medium" panose="00000600000000000000" pitchFamily="2" charset="-34"/>
              </a:rPr>
              <a:t>                                                                   </a:t>
            </a:r>
            <a:r>
              <a:rPr lang="en-US" sz="1800" dirty="0">
                <a:solidFill>
                  <a:srgbClr val="222222"/>
                </a:solidFill>
                <a:effectLst/>
                <a:latin typeface="Prompt Medium" panose="00000600000000000000" pitchFamily="2" charset="-34"/>
                <a:ea typeface="Calibri" panose="020F0502020204030204" pitchFamily="34" charset="0"/>
                <a:cs typeface="Prompt Medium" panose="00000600000000000000" pitchFamily="2" charset="-34"/>
              </a:rPr>
              <a:t>Credential theft attacks are those in which an attacker initially gains privileged access to a computer on a network and then uses freely available tooling to extract credentials from the sessions of other logged-on accounts. </a:t>
            </a:r>
          </a:p>
          <a:p>
            <a:pPr marL="0" marR="0">
              <a:lnSpc>
                <a:spcPct val="107000"/>
              </a:lnSpc>
              <a:spcBef>
                <a:spcPts val="0"/>
              </a:spcBef>
              <a:spcAft>
                <a:spcPts val="0"/>
              </a:spcAft>
            </a:pPr>
            <a:endParaRPr lang="en-US" sz="1800" dirty="0">
              <a:effectLst/>
              <a:latin typeface="Prompt Medium" panose="00000600000000000000" pitchFamily="2" charset="-34"/>
              <a:ea typeface="Calibri" panose="020F0502020204030204" pitchFamily="34" charset="0"/>
              <a:cs typeface="Prompt Medium" panose="00000600000000000000" pitchFamily="2" charset="-34"/>
            </a:endParaRPr>
          </a:p>
          <a:p>
            <a:pPr marL="0" marR="0">
              <a:lnSpc>
                <a:spcPct val="107000"/>
              </a:lnSpc>
              <a:spcBef>
                <a:spcPts val="0"/>
              </a:spcBef>
              <a:spcAft>
                <a:spcPts val="0"/>
              </a:spcAft>
            </a:pPr>
            <a:r>
              <a:rPr lang="en-US" sz="1800" dirty="0">
                <a:solidFill>
                  <a:srgbClr val="222222"/>
                </a:solidFill>
                <a:effectLst/>
                <a:latin typeface="Prompt Medium" panose="00000600000000000000" pitchFamily="2" charset="-34"/>
                <a:ea typeface="Calibri" panose="020F0502020204030204" pitchFamily="34" charset="0"/>
                <a:cs typeface="Prompt Medium" panose="00000600000000000000" pitchFamily="2" charset="-34"/>
              </a:rPr>
              <a:t>Activities that Increase the Likelihood of Compromise - Because the target of credential theft is usually highly privileged domain accounts and "very important person" (VIP) accounts, it is important for administrators to be conscious of activities that increase the likelihood of a success of a credential-theft attack. These activities are:</a:t>
            </a:r>
            <a:endParaRPr lang="en-US" sz="1800" dirty="0">
              <a:effectLst/>
              <a:latin typeface="Prompt Medium" panose="00000600000000000000" pitchFamily="2" charset="-34"/>
              <a:ea typeface="Calibri" panose="020F0502020204030204" pitchFamily="34" charset="0"/>
              <a:cs typeface="Prompt Medium" panose="00000600000000000000" pitchFamily="2" charset="-34"/>
            </a:endParaRPr>
          </a:p>
          <a:p>
            <a:endParaRPr lang="en-US" dirty="0"/>
          </a:p>
        </p:txBody>
      </p:sp>
      <p:pic>
        <p:nvPicPr>
          <p:cNvPr id="12" name="Graphic 11">
            <a:extLst>
              <a:ext uri="{FF2B5EF4-FFF2-40B4-BE49-F238E27FC236}">
                <a16:creationId xmlns:a16="http://schemas.microsoft.com/office/drawing/2014/main" id="{F431906A-F126-4174-9AD5-C842A341EC0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22529" y="3338383"/>
            <a:ext cx="388160" cy="343950"/>
          </a:xfrm>
          <a:prstGeom prst="rect">
            <a:avLst/>
          </a:prstGeom>
        </p:spPr>
      </p:pic>
      <p:sp>
        <p:nvSpPr>
          <p:cNvPr id="5" name="TextBox 4">
            <a:extLst>
              <a:ext uri="{FF2B5EF4-FFF2-40B4-BE49-F238E27FC236}">
                <a16:creationId xmlns:a16="http://schemas.microsoft.com/office/drawing/2014/main" id="{6B3B38EB-F250-45CD-9967-CEF394E3C002}"/>
              </a:ext>
            </a:extLst>
          </p:cNvPr>
          <p:cNvSpPr txBox="1"/>
          <p:nvPr/>
        </p:nvSpPr>
        <p:spPr>
          <a:xfrm>
            <a:off x="2910689" y="3256902"/>
            <a:ext cx="8344278" cy="3139514"/>
          </a:xfrm>
          <a:prstGeom prst="rect">
            <a:avLst/>
          </a:prstGeom>
          <a:noFill/>
        </p:spPr>
        <p:txBody>
          <a:bodyPr wrap="square" rtlCol="0">
            <a:spAutoFit/>
          </a:bodyPr>
          <a:lstStyle/>
          <a:p>
            <a:pPr marR="0" lvl="0">
              <a:lnSpc>
                <a:spcPct val="107000"/>
              </a:lnSpc>
              <a:spcBef>
                <a:spcPts val="0"/>
              </a:spcBef>
              <a:spcAft>
                <a:spcPts val="0"/>
              </a:spcAft>
            </a:pPr>
            <a:r>
              <a:rPr lang="en-US" sz="1600" dirty="0">
                <a:solidFill>
                  <a:srgbClr val="28A8EA"/>
                </a:solidFill>
                <a:effectLst/>
                <a:latin typeface="Prompt Medium" panose="00000600000000000000" pitchFamily="2" charset="-34"/>
                <a:ea typeface="Calibri" panose="020F0502020204030204" pitchFamily="34" charset="0"/>
                <a:cs typeface="Prompt Medium" panose="00000600000000000000" pitchFamily="2" charset="-34"/>
              </a:rPr>
              <a:t>Logging on to unsecured computers with privileged accounts</a:t>
            </a:r>
          </a:p>
          <a:p>
            <a:pPr marL="0" marR="0">
              <a:lnSpc>
                <a:spcPct val="107000"/>
              </a:lnSpc>
              <a:spcBef>
                <a:spcPts val="0"/>
              </a:spcBef>
              <a:spcAft>
                <a:spcPts val="0"/>
              </a:spcAft>
            </a:pPr>
            <a:r>
              <a:rPr lang="en-US" sz="1600" dirty="0">
                <a:solidFill>
                  <a:srgbClr val="28A8EA"/>
                </a:solidFill>
                <a:effectLst/>
                <a:latin typeface="Prompt Medium" panose="00000600000000000000" pitchFamily="2" charset="-34"/>
                <a:ea typeface="Calibri" panose="020F0502020204030204" pitchFamily="34" charset="0"/>
                <a:cs typeface="Prompt Medium" panose="00000600000000000000" pitchFamily="2" charset="-34"/>
              </a:rPr>
              <a:t> </a:t>
            </a:r>
          </a:p>
          <a:p>
            <a:pPr marR="0" lvl="0">
              <a:lnSpc>
                <a:spcPct val="107000"/>
              </a:lnSpc>
              <a:spcBef>
                <a:spcPts val="0"/>
              </a:spcBef>
              <a:spcAft>
                <a:spcPts val="0"/>
              </a:spcAft>
            </a:pPr>
            <a:r>
              <a:rPr lang="en-US" sz="1600" dirty="0">
                <a:solidFill>
                  <a:srgbClr val="28A8EA"/>
                </a:solidFill>
                <a:effectLst/>
                <a:latin typeface="Prompt Medium" panose="00000600000000000000" pitchFamily="2" charset="-34"/>
                <a:ea typeface="Calibri" panose="020F0502020204030204" pitchFamily="34" charset="0"/>
                <a:cs typeface="Prompt Medium" panose="00000600000000000000" pitchFamily="2" charset="-34"/>
              </a:rPr>
              <a:t>Browsing the Internet with a highly privileged account</a:t>
            </a:r>
          </a:p>
          <a:p>
            <a:pPr marL="0" marR="0">
              <a:lnSpc>
                <a:spcPct val="107000"/>
              </a:lnSpc>
              <a:spcBef>
                <a:spcPts val="0"/>
              </a:spcBef>
              <a:spcAft>
                <a:spcPts val="0"/>
              </a:spcAft>
            </a:pPr>
            <a:r>
              <a:rPr lang="en-US" sz="1600" dirty="0">
                <a:solidFill>
                  <a:srgbClr val="28A8EA"/>
                </a:solidFill>
                <a:effectLst/>
                <a:latin typeface="Prompt Medium" panose="00000600000000000000" pitchFamily="2" charset="-34"/>
                <a:ea typeface="Calibri" panose="020F0502020204030204" pitchFamily="34" charset="0"/>
                <a:cs typeface="Prompt Medium" panose="00000600000000000000" pitchFamily="2" charset="-34"/>
              </a:rPr>
              <a:t> </a:t>
            </a:r>
          </a:p>
          <a:p>
            <a:pPr marR="0" lvl="0">
              <a:lnSpc>
                <a:spcPct val="107000"/>
              </a:lnSpc>
              <a:spcBef>
                <a:spcPts val="0"/>
              </a:spcBef>
              <a:spcAft>
                <a:spcPts val="0"/>
              </a:spcAft>
            </a:pPr>
            <a:r>
              <a:rPr lang="en-US" sz="1600" dirty="0">
                <a:solidFill>
                  <a:srgbClr val="28A8EA"/>
                </a:solidFill>
                <a:effectLst/>
                <a:latin typeface="Prompt Medium" panose="00000600000000000000" pitchFamily="2" charset="-34"/>
                <a:ea typeface="Calibri" panose="020F0502020204030204" pitchFamily="34" charset="0"/>
                <a:cs typeface="Prompt Medium" panose="00000600000000000000" pitchFamily="2" charset="-34"/>
              </a:rPr>
              <a:t>Configuring local privileged accounts with the same credentials across systems</a:t>
            </a:r>
          </a:p>
          <a:p>
            <a:pPr marL="0" marR="0">
              <a:lnSpc>
                <a:spcPct val="107000"/>
              </a:lnSpc>
              <a:spcBef>
                <a:spcPts val="0"/>
              </a:spcBef>
              <a:spcAft>
                <a:spcPts val="0"/>
              </a:spcAft>
            </a:pPr>
            <a:r>
              <a:rPr lang="en-US" sz="1600" dirty="0">
                <a:solidFill>
                  <a:srgbClr val="28A8EA"/>
                </a:solidFill>
                <a:effectLst/>
                <a:latin typeface="Prompt Medium" panose="00000600000000000000" pitchFamily="2" charset="-34"/>
                <a:ea typeface="Calibri" panose="020F0502020204030204" pitchFamily="34" charset="0"/>
                <a:cs typeface="Prompt Medium" panose="00000600000000000000" pitchFamily="2" charset="-34"/>
              </a:rPr>
              <a:t> </a:t>
            </a:r>
          </a:p>
          <a:p>
            <a:pPr marR="0" lvl="0">
              <a:lnSpc>
                <a:spcPct val="107000"/>
              </a:lnSpc>
              <a:spcBef>
                <a:spcPts val="0"/>
              </a:spcBef>
              <a:spcAft>
                <a:spcPts val="0"/>
              </a:spcAft>
            </a:pPr>
            <a:r>
              <a:rPr lang="en-US" sz="1600" dirty="0">
                <a:solidFill>
                  <a:srgbClr val="28A8EA"/>
                </a:solidFill>
                <a:effectLst/>
                <a:latin typeface="Prompt Medium" panose="00000600000000000000" pitchFamily="2" charset="-34"/>
                <a:ea typeface="Calibri" panose="020F0502020204030204" pitchFamily="34" charset="0"/>
                <a:cs typeface="Prompt Medium" panose="00000600000000000000" pitchFamily="2" charset="-34"/>
              </a:rPr>
              <a:t>Overpopulation and overuse of privileged domain groups</a:t>
            </a:r>
          </a:p>
          <a:p>
            <a:pPr marL="0" marR="0">
              <a:lnSpc>
                <a:spcPct val="107000"/>
              </a:lnSpc>
              <a:spcBef>
                <a:spcPts val="0"/>
              </a:spcBef>
              <a:spcAft>
                <a:spcPts val="0"/>
              </a:spcAft>
            </a:pPr>
            <a:r>
              <a:rPr lang="en-US" sz="1600" dirty="0">
                <a:solidFill>
                  <a:srgbClr val="28A8EA"/>
                </a:solidFill>
                <a:effectLst/>
                <a:latin typeface="Prompt Medium" panose="00000600000000000000" pitchFamily="2" charset="-34"/>
                <a:ea typeface="Calibri" panose="020F0502020204030204" pitchFamily="34" charset="0"/>
                <a:cs typeface="Prompt Medium" panose="00000600000000000000" pitchFamily="2" charset="-34"/>
              </a:rPr>
              <a:t> </a:t>
            </a:r>
          </a:p>
          <a:p>
            <a:pPr marR="0" lvl="0">
              <a:lnSpc>
                <a:spcPct val="107000"/>
              </a:lnSpc>
              <a:spcBef>
                <a:spcPts val="0"/>
              </a:spcBef>
              <a:spcAft>
                <a:spcPts val="0"/>
              </a:spcAft>
            </a:pPr>
            <a:r>
              <a:rPr lang="en-US" sz="1600" dirty="0">
                <a:solidFill>
                  <a:srgbClr val="28A8EA"/>
                </a:solidFill>
                <a:effectLst/>
                <a:latin typeface="Prompt Medium" panose="00000600000000000000" pitchFamily="2" charset="-34"/>
                <a:ea typeface="Calibri" panose="020F0502020204030204" pitchFamily="34" charset="0"/>
                <a:cs typeface="Prompt Medium" panose="00000600000000000000" pitchFamily="2" charset="-34"/>
              </a:rPr>
              <a:t>Insufficient management of the security of domain controllers.</a:t>
            </a:r>
          </a:p>
          <a:p>
            <a:pPr marL="457200" marR="0">
              <a:lnSpc>
                <a:spcPct val="107000"/>
              </a:lnSpc>
              <a:spcBef>
                <a:spcPts val="0"/>
              </a:spcBef>
              <a:spcAft>
                <a:spcPts val="800"/>
              </a:spcAft>
            </a:pPr>
            <a:r>
              <a:rPr lang="en-US" sz="18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9" name="Graphic 8">
            <a:extLst>
              <a:ext uri="{FF2B5EF4-FFF2-40B4-BE49-F238E27FC236}">
                <a16:creationId xmlns:a16="http://schemas.microsoft.com/office/drawing/2014/main" id="{A57D1299-B4D7-4DB0-92C9-1CE0F84BF8B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22529" y="3773974"/>
            <a:ext cx="388160" cy="343950"/>
          </a:xfrm>
          <a:prstGeom prst="rect">
            <a:avLst/>
          </a:prstGeom>
        </p:spPr>
      </p:pic>
      <p:pic>
        <p:nvPicPr>
          <p:cNvPr id="10" name="Graphic 9">
            <a:extLst>
              <a:ext uri="{FF2B5EF4-FFF2-40B4-BE49-F238E27FC236}">
                <a16:creationId xmlns:a16="http://schemas.microsoft.com/office/drawing/2014/main" id="{12927D1B-9EDA-479C-8C28-19D3A7BBB99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22528" y="4271650"/>
            <a:ext cx="388160" cy="343950"/>
          </a:xfrm>
          <a:prstGeom prst="rect">
            <a:avLst/>
          </a:prstGeom>
        </p:spPr>
      </p:pic>
      <p:pic>
        <p:nvPicPr>
          <p:cNvPr id="11" name="Graphic 10">
            <a:extLst>
              <a:ext uri="{FF2B5EF4-FFF2-40B4-BE49-F238E27FC236}">
                <a16:creationId xmlns:a16="http://schemas.microsoft.com/office/drawing/2014/main" id="{9EEF3998-A0B6-476D-A74E-3188FD90D93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22528" y="4769327"/>
            <a:ext cx="388160" cy="343950"/>
          </a:xfrm>
          <a:prstGeom prst="rect">
            <a:avLst/>
          </a:prstGeom>
        </p:spPr>
      </p:pic>
      <p:pic>
        <p:nvPicPr>
          <p:cNvPr id="13" name="Graphic 12">
            <a:extLst>
              <a:ext uri="{FF2B5EF4-FFF2-40B4-BE49-F238E27FC236}">
                <a16:creationId xmlns:a16="http://schemas.microsoft.com/office/drawing/2014/main" id="{355E4A7B-22A6-4616-8251-19010D8B1E0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22528" y="5314479"/>
            <a:ext cx="388160" cy="343950"/>
          </a:xfrm>
          <a:prstGeom prst="rect">
            <a:avLst/>
          </a:prstGeom>
        </p:spPr>
      </p:pic>
      <p:pic>
        <p:nvPicPr>
          <p:cNvPr id="14" name="Graphic 13">
            <a:extLst>
              <a:ext uri="{FF2B5EF4-FFF2-40B4-BE49-F238E27FC236}">
                <a16:creationId xmlns:a16="http://schemas.microsoft.com/office/drawing/2014/main" id="{D310948B-B276-4459-B6DF-ED99F192A50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9837" y="532805"/>
            <a:ext cx="893149" cy="791422"/>
          </a:xfrm>
          <a:prstGeom prst="rect">
            <a:avLst/>
          </a:prstGeom>
        </p:spPr>
      </p:pic>
    </p:spTree>
    <p:extLst>
      <p:ext uri="{BB962C8B-B14F-4D97-AF65-F5344CB8AC3E}">
        <p14:creationId xmlns:p14="http://schemas.microsoft.com/office/powerpoint/2010/main" val="245530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391252-3CA4-43EC-B058-1F0C7B7D3B9C}"/>
              </a:ext>
            </a:extLst>
          </p:cNvPr>
          <p:cNvPicPr>
            <a:picLocks noChangeAspect="1"/>
          </p:cNvPicPr>
          <p:nvPr/>
        </p:nvPicPr>
        <p:blipFill>
          <a:blip r:embed="rId3"/>
          <a:stretch>
            <a:fillRect/>
          </a:stretch>
        </p:blipFill>
        <p:spPr>
          <a:xfrm>
            <a:off x="-166255" y="-1"/>
            <a:ext cx="12510655" cy="1394769"/>
          </a:xfrm>
          <a:prstGeom prst="rect">
            <a:avLst/>
          </a:prstGeom>
        </p:spPr>
      </p:pic>
      <p:pic>
        <p:nvPicPr>
          <p:cNvPr id="4" name="Picture 3">
            <a:extLst>
              <a:ext uri="{FF2B5EF4-FFF2-40B4-BE49-F238E27FC236}">
                <a16:creationId xmlns:a16="http://schemas.microsoft.com/office/drawing/2014/main" id="{D00A770D-274D-4D7F-A4E4-F1DE4DA6A692}"/>
              </a:ext>
            </a:extLst>
          </p:cNvPr>
          <p:cNvPicPr>
            <a:picLocks noChangeAspect="1"/>
          </p:cNvPicPr>
          <p:nvPr/>
        </p:nvPicPr>
        <p:blipFill>
          <a:blip r:embed="rId4"/>
          <a:stretch>
            <a:fillRect/>
          </a:stretch>
        </p:blipFill>
        <p:spPr>
          <a:xfrm>
            <a:off x="0" y="560286"/>
            <a:ext cx="6523285" cy="6297714"/>
          </a:xfrm>
          <a:prstGeom prst="rect">
            <a:avLst/>
          </a:prstGeom>
        </p:spPr>
      </p:pic>
      <p:sp>
        <p:nvSpPr>
          <p:cNvPr id="6" name="TextBox 5">
            <a:extLst>
              <a:ext uri="{FF2B5EF4-FFF2-40B4-BE49-F238E27FC236}">
                <a16:creationId xmlns:a16="http://schemas.microsoft.com/office/drawing/2014/main" id="{43BD8503-8D61-4051-AD81-9ACB2EC82D9A}"/>
              </a:ext>
            </a:extLst>
          </p:cNvPr>
          <p:cNvSpPr txBox="1"/>
          <p:nvPr/>
        </p:nvSpPr>
        <p:spPr>
          <a:xfrm>
            <a:off x="6156386" y="1314007"/>
            <a:ext cx="5674951"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70AD47"/>
                </a:solidFill>
                <a:effectLst/>
                <a:uLnTx/>
                <a:uFillTx/>
                <a:latin typeface="Prompt Black" panose="00000A00000000000000" pitchFamily="2" charset="-34"/>
                <a:ea typeface="+mn-ea"/>
                <a:cs typeface="Prompt Black" panose="00000A00000000000000" pitchFamily="2" charset="-34"/>
              </a:rPr>
              <a:t>TODAY’S PRESENTER:</a:t>
            </a:r>
          </a:p>
        </p:txBody>
      </p:sp>
      <p:sp>
        <p:nvSpPr>
          <p:cNvPr id="7" name="Rectangle 6">
            <a:extLst>
              <a:ext uri="{FF2B5EF4-FFF2-40B4-BE49-F238E27FC236}">
                <a16:creationId xmlns:a16="http://schemas.microsoft.com/office/drawing/2014/main" id="{70326E20-8DF4-4EC1-890F-08EE6B15DE82}"/>
              </a:ext>
            </a:extLst>
          </p:cNvPr>
          <p:cNvSpPr>
            <a:spLocks noChangeArrowheads="1"/>
          </p:cNvSpPr>
          <p:nvPr/>
        </p:nvSpPr>
        <p:spPr bwMode="auto">
          <a:xfrm>
            <a:off x="7145961" y="2820172"/>
            <a:ext cx="3935693" cy="201593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0" cap="none" spc="0" normalizeH="0" baseline="0" noProof="0" dirty="0">
                <a:ln>
                  <a:noFill/>
                </a:ln>
                <a:solidFill>
                  <a:srgbClr val="1F3864"/>
                </a:solidFill>
                <a:effectLst/>
                <a:uLnTx/>
                <a:uFillTx/>
                <a:latin typeface="Prompt" panose="00000500000000000000" pitchFamily="2" charset="-34"/>
                <a:ea typeface="+mn-ea"/>
                <a:cs typeface="Prompt" panose="00000500000000000000" pitchFamily="2" charset="-34"/>
              </a:rPr>
              <a:t>Chris Montgomery</a:t>
            </a:r>
            <a:endParaRPr kumimoji="0" lang="en-US" altLang="en-US" sz="3200" b="0" i="0" u="none" strike="noStrike" kern="0" cap="none" spc="0" normalizeH="0" baseline="0" noProof="0" dirty="0">
              <a:ln>
                <a:noFill/>
              </a:ln>
              <a:solidFill>
                <a:prstClr val="black"/>
              </a:solidFill>
              <a:effectLst/>
              <a:uLnTx/>
              <a:uFillTx/>
              <a:latin typeface="Prompt" panose="00000500000000000000" pitchFamily="2" charset="-34"/>
              <a:ea typeface="+mn-ea"/>
              <a:cs typeface="Prompt" panose="00000500000000000000" pitchFamily="2" charset="-34"/>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1" u="none" strike="noStrike" kern="0" cap="none" spc="0" normalizeH="0" baseline="0" noProof="0" dirty="0">
                <a:ln>
                  <a:noFill/>
                </a:ln>
                <a:solidFill>
                  <a:srgbClr val="70AD47"/>
                </a:solidFill>
                <a:effectLst/>
                <a:uLnTx/>
                <a:uFillTx/>
                <a:latin typeface="Prompt" panose="00000500000000000000" pitchFamily="2" charset="-34"/>
                <a:ea typeface="+mn-ea"/>
                <a:cs typeface="Prompt" panose="00000500000000000000" pitchFamily="2" charset="-34"/>
              </a:rPr>
              <a:t>Director of Sales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800" b="0" i="0" u="none" strike="noStrike" kern="0" cap="none" spc="0" normalizeH="0" baseline="0" noProof="0" dirty="0">
              <a:ln>
                <a:noFill/>
              </a:ln>
              <a:solidFill>
                <a:prstClr val="black"/>
              </a:solidFill>
              <a:effectLst/>
              <a:uLnTx/>
              <a:uFillTx/>
              <a:latin typeface="Prompt" panose="00000500000000000000" pitchFamily="2" charset="-34"/>
              <a:ea typeface="+mn-ea"/>
              <a:cs typeface="Prompt" panose="00000500000000000000" pitchFamily="2" charset="-34"/>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000" b="1" i="0" u="none" strike="noStrike" kern="0" cap="none" spc="0" normalizeH="0" baseline="0" noProof="0" dirty="0">
              <a:ln>
                <a:noFill/>
              </a:ln>
              <a:solidFill>
                <a:srgbClr val="1F3864"/>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000" b="1" i="0" u="none" strike="noStrike" kern="0" cap="none" spc="0" normalizeH="0" baseline="0" noProof="0" dirty="0">
              <a:ln>
                <a:noFill/>
              </a:ln>
              <a:solidFill>
                <a:srgbClr val="1F3864"/>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000" b="1" i="0" u="none" strike="noStrike" kern="0" cap="none" spc="0" normalizeH="0" baseline="0" noProof="0" dirty="0">
              <a:ln>
                <a:noFill/>
              </a:ln>
              <a:solidFill>
                <a:srgbClr val="1F3864"/>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000" b="1" i="0" u="none" strike="noStrike" kern="0" cap="none" spc="0" normalizeH="0" baseline="0" noProof="0" dirty="0">
              <a:ln>
                <a:noFill/>
              </a:ln>
              <a:solidFill>
                <a:srgbClr val="1F3864"/>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000" b="1" i="0" u="none" strike="noStrike" kern="0" cap="none" spc="0" normalizeH="0" baseline="0" noProof="0" dirty="0">
              <a:ln>
                <a:noFill/>
              </a:ln>
              <a:solidFill>
                <a:srgbClr val="1F3864"/>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18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1000" b="1" i="0" u="none" strike="noStrike" kern="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 </a:t>
            </a:r>
            <a:r>
              <a:rPr kumimoji="0" lang="en-US" altLang="en-US" sz="1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18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1000" b="1" i="0" u="none" strike="noStrike" kern="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 </a:t>
            </a:r>
            <a:r>
              <a:rPr kumimoji="0" lang="en-US" altLang="en-US" sz="1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19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US" altLang="en-US" sz="800" b="0" i="0" u="none" strike="noStrike" kern="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8" name="Graphic 7">
            <a:extLst>
              <a:ext uri="{FF2B5EF4-FFF2-40B4-BE49-F238E27FC236}">
                <a16:creationId xmlns:a16="http://schemas.microsoft.com/office/drawing/2014/main" id="{BB939C77-266F-4962-B15E-59DB8F7C6F4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82926" y="3930710"/>
            <a:ext cx="2312615" cy="480544"/>
          </a:xfrm>
          <a:prstGeom prst="rect">
            <a:avLst/>
          </a:prstGeom>
        </p:spPr>
      </p:pic>
    </p:spTree>
    <p:extLst>
      <p:ext uri="{BB962C8B-B14F-4D97-AF65-F5344CB8AC3E}">
        <p14:creationId xmlns:p14="http://schemas.microsoft.com/office/powerpoint/2010/main" val="14623290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49580774-2E91-41C0-9C8A-B97A7F4C8D4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20266"/>
            <a:ext cx="12192000" cy="1695450"/>
          </a:xfrm>
          <a:prstGeom prst="rect">
            <a:avLst/>
          </a:prstGeom>
        </p:spPr>
      </p:pic>
      <p:sp>
        <p:nvSpPr>
          <p:cNvPr id="2" name="Title 1">
            <a:extLst>
              <a:ext uri="{FF2B5EF4-FFF2-40B4-BE49-F238E27FC236}">
                <a16:creationId xmlns:a16="http://schemas.microsoft.com/office/drawing/2014/main" id="{54217FC1-7DDF-4562-85C0-A3B01B1E61FD}"/>
              </a:ext>
            </a:extLst>
          </p:cNvPr>
          <p:cNvSpPr>
            <a:spLocks noGrp="1"/>
          </p:cNvSpPr>
          <p:nvPr>
            <p:ph type="title"/>
          </p:nvPr>
        </p:nvSpPr>
        <p:spPr>
          <a:xfrm>
            <a:off x="257768" y="217890"/>
            <a:ext cx="12192000" cy="1320800"/>
          </a:xfrm>
        </p:spPr>
        <p:txBody>
          <a:bodyPr>
            <a:noAutofit/>
          </a:bodyPr>
          <a:lstStyle/>
          <a:p>
            <a:r>
              <a:rPr lang="en-US" sz="4000" dirty="0">
                <a:latin typeface="Prompt SemiBold" panose="00000700000000000000" pitchFamily="2" charset="-34"/>
                <a:cs typeface="Prompt SemiBold" panose="00000700000000000000" pitchFamily="2" charset="-34"/>
              </a:rPr>
              <a:t>How do these compromises impact the</a:t>
            </a:r>
            <a:br>
              <a:rPr lang="en-US" sz="4000" dirty="0">
                <a:latin typeface="Prompt SemiBold" panose="00000700000000000000" pitchFamily="2" charset="-34"/>
                <a:cs typeface="Prompt SemiBold" panose="00000700000000000000" pitchFamily="2" charset="-34"/>
              </a:rPr>
            </a:br>
            <a:r>
              <a:rPr lang="en-US" sz="4000" dirty="0">
                <a:latin typeface="Prompt SemiBold" panose="00000700000000000000" pitchFamily="2" charset="-34"/>
                <a:cs typeface="Prompt SemiBold" panose="00000700000000000000" pitchFamily="2" charset="-34"/>
              </a:rPr>
              <a:t>ability to do business? </a:t>
            </a:r>
          </a:p>
        </p:txBody>
      </p:sp>
      <p:sp>
        <p:nvSpPr>
          <p:cNvPr id="4" name="TextBox 3">
            <a:extLst>
              <a:ext uri="{FF2B5EF4-FFF2-40B4-BE49-F238E27FC236}">
                <a16:creationId xmlns:a16="http://schemas.microsoft.com/office/drawing/2014/main" id="{CDD8D97B-8BB6-4DF1-A6F3-90D0466744CA}"/>
              </a:ext>
            </a:extLst>
          </p:cNvPr>
          <p:cNvSpPr txBox="1"/>
          <p:nvPr/>
        </p:nvSpPr>
        <p:spPr>
          <a:xfrm>
            <a:off x="6226998" y="2938288"/>
            <a:ext cx="5676131" cy="981423"/>
          </a:xfrm>
          <a:prstGeom prst="rect">
            <a:avLst/>
          </a:prstGeom>
          <a:noFill/>
        </p:spPr>
        <p:txBody>
          <a:bodyPr wrap="square" rtlCol="0">
            <a:spAutoFit/>
          </a:bodyPr>
          <a:lstStyle/>
          <a:p>
            <a:pPr marL="0" marR="0">
              <a:lnSpc>
                <a:spcPct val="107000"/>
              </a:lnSpc>
              <a:spcBef>
                <a:spcPts val="0"/>
              </a:spcBef>
              <a:spcAft>
                <a:spcPts val="800"/>
              </a:spcAft>
            </a:pPr>
            <a:r>
              <a:rPr lang="en-US" sz="1800" dirty="0">
                <a:solidFill>
                  <a:srgbClr val="222222"/>
                </a:solidFill>
                <a:effectLst/>
                <a:latin typeface="Prompt Medium" panose="00000600000000000000" pitchFamily="2" charset="-34"/>
                <a:ea typeface="Calibri" panose="020F0502020204030204" pitchFamily="34" charset="0"/>
                <a:cs typeface="Prompt Medium" panose="00000600000000000000" pitchFamily="2" charset="-34"/>
              </a:rPr>
              <a:t>Since Active Directory is central to authorizing users, access, and applications throughout an organization, it is a prime target for attackers. </a:t>
            </a:r>
            <a:endParaRPr lang="en-US" dirty="0">
              <a:latin typeface="Prompt Medium" panose="00000600000000000000" pitchFamily="2" charset="-34"/>
              <a:cs typeface="Prompt Medium" panose="00000600000000000000" pitchFamily="2" charset="-34"/>
            </a:endParaRPr>
          </a:p>
        </p:txBody>
      </p:sp>
      <p:pic>
        <p:nvPicPr>
          <p:cNvPr id="12" name="Graphic 11">
            <a:extLst>
              <a:ext uri="{FF2B5EF4-FFF2-40B4-BE49-F238E27FC236}">
                <a16:creationId xmlns:a16="http://schemas.microsoft.com/office/drawing/2014/main" id="{F431906A-F126-4174-9AD5-C842A341EC0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30742" y="3059378"/>
            <a:ext cx="834261" cy="739241"/>
          </a:xfrm>
          <a:prstGeom prst="rect">
            <a:avLst/>
          </a:prstGeom>
        </p:spPr>
      </p:pic>
      <p:pic>
        <p:nvPicPr>
          <p:cNvPr id="36866" name="Picture 2" descr="Challenging of business company to helping world environment and global warming issue.">
            <a:extLst>
              <a:ext uri="{FF2B5EF4-FFF2-40B4-BE49-F238E27FC236}">
                <a16:creationId xmlns:a16="http://schemas.microsoft.com/office/drawing/2014/main" id="{A16F327A-2606-45D9-8298-B20D37FB4B6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8772" y="1884130"/>
            <a:ext cx="5441281" cy="362462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9238892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49580774-2E91-41C0-9C8A-B97A7F4C8D4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20266"/>
            <a:ext cx="12192000" cy="1695450"/>
          </a:xfrm>
          <a:prstGeom prst="rect">
            <a:avLst/>
          </a:prstGeom>
        </p:spPr>
      </p:pic>
      <p:sp>
        <p:nvSpPr>
          <p:cNvPr id="2" name="Title 1">
            <a:extLst>
              <a:ext uri="{FF2B5EF4-FFF2-40B4-BE49-F238E27FC236}">
                <a16:creationId xmlns:a16="http://schemas.microsoft.com/office/drawing/2014/main" id="{54217FC1-7DDF-4562-85C0-A3B01B1E61FD}"/>
              </a:ext>
            </a:extLst>
          </p:cNvPr>
          <p:cNvSpPr>
            <a:spLocks noGrp="1"/>
          </p:cNvSpPr>
          <p:nvPr>
            <p:ph type="title"/>
          </p:nvPr>
        </p:nvSpPr>
        <p:spPr>
          <a:xfrm>
            <a:off x="244442" y="94642"/>
            <a:ext cx="11298726" cy="1320800"/>
          </a:xfrm>
        </p:spPr>
        <p:txBody>
          <a:bodyPr>
            <a:noAutofit/>
          </a:bodyPr>
          <a:lstStyle/>
          <a:p>
            <a:r>
              <a:rPr lang="en-US" sz="4000" dirty="0">
                <a:latin typeface="Prompt SemiBold" panose="00000700000000000000" pitchFamily="2" charset="-34"/>
                <a:cs typeface="Prompt SemiBold" panose="00000700000000000000" pitchFamily="2" charset="-34"/>
              </a:rPr>
              <a:t>Top </a:t>
            </a:r>
            <a:r>
              <a:rPr lang="en-US" sz="4000" dirty="0">
                <a:solidFill>
                  <a:srgbClr val="28A8EA"/>
                </a:solidFill>
                <a:latin typeface="Prompt SemiBold" panose="00000700000000000000" pitchFamily="2" charset="-34"/>
                <a:cs typeface="Prompt SemiBold" panose="00000700000000000000" pitchFamily="2" charset="-34"/>
              </a:rPr>
              <a:t>5 CONCERNS </a:t>
            </a:r>
            <a:r>
              <a:rPr lang="en-US" sz="4000" dirty="0">
                <a:latin typeface="Prompt SemiBold" panose="00000700000000000000" pitchFamily="2" charset="-34"/>
                <a:cs typeface="Prompt SemiBold" panose="00000700000000000000" pitchFamily="2" charset="-34"/>
              </a:rPr>
              <a:t>for recovering                        </a:t>
            </a:r>
            <a:r>
              <a:rPr lang="en-US" sz="4000" dirty="0">
                <a:solidFill>
                  <a:srgbClr val="28A8EA"/>
                </a:solidFill>
                <a:latin typeface="Prompt Bold" panose="00000800000000000000" pitchFamily="2" charset="-34"/>
                <a:cs typeface="Prompt Bold" panose="00000800000000000000" pitchFamily="2" charset="-34"/>
              </a:rPr>
              <a:t>ACTIVE DIRECTORY </a:t>
            </a:r>
            <a:r>
              <a:rPr lang="en-US" sz="4000" dirty="0">
                <a:latin typeface="Prompt SemiBold" panose="00000700000000000000" pitchFamily="2" charset="-34"/>
                <a:cs typeface="Prompt SemiBold" panose="00000700000000000000" pitchFamily="2" charset="-34"/>
              </a:rPr>
              <a:t>after a cyberattack</a:t>
            </a:r>
          </a:p>
        </p:txBody>
      </p:sp>
      <p:pic>
        <p:nvPicPr>
          <p:cNvPr id="12" name="Graphic 11">
            <a:extLst>
              <a:ext uri="{FF2B5EF4-FFF2-40B4-BE49-F238E27FC236}">
                <a16:creationId xmlns:a16="http://schemas.microsoft.com/office/drawing/2014/main" id="{F431906A-F126-4174-9AD5-C842A341EC0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78657" y="2560003"/>
            <a:ext cx="2430296" cy="2153492"/>
          </a:xfrm>
          <a:prstGeom prst="rect">
            <a:avLst/>
          </a:prstGeom>
        </p:spPr>
      </p:pic>
      <p:sp>
        <p:nvSpPr>
          <p:cNvPr id="5" name="TextBox 4">
            <a:extLst>
              <a:ext uri="{FF2B5EF4-FFF2-40B4-BE49-F238E27FC236}">
                <a16:creationId xmlns:a16="http://schemas.microsoft.com/office/drawing/2014/main" id="{1DB94042-3402-432F-9F0A-3104A109493F}"/>
              </a:ext>
            </a:extLst>
          </p:cNvPr>
          <p:cNvSpPr txBox="1"/>
          <p:nvPr/>
        </p:nvSpPr>
        <p:spPr>
          <a:xfrm>
            <a:off x="7224665" y="2077348"/>
            <a:ext cx="4748285" cy="3534301"/>
          </a:xfrm>
          <a:prstGeom prst="rect">
            <a:avLst/>
          </a:prstGeom>
          <a:noFill/>
        </p:spPr>
        <p:txBody>
          <a:bodyPr wrap="square" rtlCol="0">
            <a:spAutoFit/>
          </a:bodyPr>
          <a:lstStyle/>
          <a:p>
            <a:pPr marR="0" lvl="0">
              <a:spcBef>
                <a:spcPts val="0"/>
              </a:spcBef>
              <a:spcAft>
                <a:spcPts val="0"/>
              </a:spcAft>
            </a:pPr>
            <a:endParaRPr lang="en-US" sz="1400" dirty="0">
              <a:solidFill>
                <a:srgbClr val="28A8EA"/>
              </a:solidFill>
              <a:effectLst/>
              <a:latin typeface="Prompt Medium" panose="00000600000000000000" pitchFamily="2" charset="-34"/>
              <a:ea typeface="Calibri" panose="020F0502020204030204" pitchFamily="34" charset="0"/>
              <a:cs typeface="Prompt Medium" panose="00000600000000000000" pitchFamily="2" charset="-34"/>
            </a:endParaRPr>
          </a:p>
          <a:p>
            <a:pPr marL="285750" marR="0" lvl="0" indent="-285750">
              <a:lnSpc>
                <a:spcPct val="150000"/>
              </a:lnSpc>
              <a:spcBef>
                <a:spcPts val="0"/>
              </a:spcBef>
              <a:spcAft>
                <a:spcPts val="0"/>
              </a:spcAft>
              <a:buFont typeface="Arial" panose="020B0604020202020204" pitchFamily="34" charset="0"/>
              <a:buChar char="•"/>
            </a:pPr>
            <a:r>
              <a:rPr lang="en-US" sz="1800" dirty="0">
                <a:solidFill>
                  <a:srgbClr val="28A8EA"/>
                </a:solidFill>
                <a:effectLst/>
                <a:latin typeface="Prompt Medium" panose="00000600000000000000" pitchFamily="2" charset="-34"/>
                <a:ea typeface="Calibri" panose="020F0502020204030204" pitchFamily="34" charset="0"/>
                <a:cs typeface="Prompt Medium" panose="00000600000000000000" pitchFamily="2" charset="-34"/>
              </a:rPr>
              <a:t>Have not tested AD recovery process </a:t>
            </a:r>
          </a:p>
          <a:p>
            <a:pPr marL="285750" marR="0" lvl="0" indent="-285750">
              <a:lnSpc>
                <a:spcPct val="150000"/>
              </a:lnSpc>
              <a:spcBef>
                <a:spcPts val="0"/>
              </a:spcBef>
              <a:spcAft>
                <a:spcPts val="0"/>
              </a:spcAft>
              <a:buFont typeface="Arial" panose="020B0604020202020204" pitchFamily="34" charset="0"/>
              <a:buChar char="•"/>
            </a:pPr>
            <a:r>
              <a:rPr lang="en-US" sz="1800" dirty="0">
                <a:solidFill>
                  <a:srgbClr val="28A8EA"/>
                </a:solidFill>
                <a:effectLst/>
                <a:latin typeface="Prompt Medium" panose="00000600000000000000" pitchFamily="2" charset="-34"/>
                <a:ea typeface="Calibri" panose="020F0502020204030204" pitchFamily="34" charset="0"/>
                <a:cs typeface="Prompt Medium" panose="00000600000000000000" pitchFamily="2" charset="-34"/>
              </a:rPr>
              <a:t>No cyber recovery plan for AD</a:t>
            </a:r>
          </a:p>
          <a:p>
            <a:pPr marL="285750" marR="0" lvl="0" indent="-285750">
              <a:lnSpc>
                <a:spcPct val="150000"/>
              </a:lnSpc>
              <a:spcBef>
                <a:spcPts val="0"/>
              </a:spcBef>
              <a:spcAft>
                <a:spcPts val="0"/>
              </a:spcAft>
              <a:buFont typeface="Arial" panose="020B0604020202020204" pitchFamily="34" charset="0"/>
              <a:buChar char="•"/>
            </a:pPr>
            <a:r>
              <a:rPr lang="en-US" sz="1800" dirty="0">
                <a:solidFill>
                  <a:srgbClr val="28A8EA"/>
                </a:solidFill>
                <a:effectLst/>
                <a:latin typeface="Prompt Medium" panose="00000600000000000000" pitchFamily="2" charset="-34"/>
                <a:ea typeface="Calibri" panose="020F0502020204030204" pitchFamily="34" charset="0"/>
                <a:cs typeface="Prompt Medium" panose="00000600000000000000" pitchFamily="2" charset="-34"/>
              </a:rPr>
              <a:t>Backups get encrypted or wiped out</a:t>
            </a:r>
          </a:p>
          <a:p>
            <a:pPr marL="285750" marR="0" lvl="0" indent="-285750">
              <a:lnSpc>
                <a:spcPct val="150000"/>
              </a:lnSpc>
              <a:spcBef>
                <a:spcPts val="0"/>
              </a:spcBef>
              <a:spcAft>
                <a:spcPts val="0"/>
              </a:spcAft>
              <a:buFont typeface="Arial" panose="020B0604020202020204" pitchFamily="34" charset="0"/>
              <a:buChar char="•"/>
            </a:pPr>
            <a:r>
              <a:rPr lang="en-US" sz="1800" dirty="0">
                <a:solidFill>
                  <a:srgbClr val="28A8EA"/>
                </a:solidFill>
                <a:effectLst/>
                <a:latin typeface="Prompt Medium" panose="00000600000000000000" pitchFamily="2" charset="-34"/>
                <a:ea typeface="Calibri" panose="020F0502020204030204" pitchFamily="34" charset="0"/>
                <a:cs typeface="Prompt Medium" panose="00000600000000000000" pitchFamily="2" charset="-34"/>
              </a:rPr>
              <a:t>Can’t recover AD quickly</a:t>
            </a:r>
          </a:p>
          <a:p>
            <a:pPr marL="285750" marR="0" lvl="0" indent="-285750">
              <a:lnSpc>
                <a:spcPct val="150000"/>
              </a:lnSpc>
              <a:spcBef>
                <a:spcPts val="0"/>
              </a:spcBef>
              <a:spcAft>
                <a:spcPts val="800"/>
              </a:spcAft>
              <a:buFont typeface="Arial" panose="020B0604020202020204" pitchFamily="34" charset="0"/>
              <a:buChar char="•"/>
            </a:pPr>
            <a:r>
              <a:rPr lang="en-US" sz="1800" dirty="0">
                <a:solidFill>
                  <a:srgbClr val="28A8EA"/>
                </a:solidFill>
                <a:effectLst/>
                <a:latin typeface="Prompt Medium" panose="00000600000000000000" pitchFamily="2" charset="-34"/>
                <a:ea typeface="Calibri" panose="020F0502020204030204" pitchFamily="34" charset="0"/>
                <a:cs typeface="Prompt Medium" panose="00000600000000000000" pitchFamily="2" charset="-34"/>
              </a:rPr>
              <a:t>Responsibility for AD recovery hasn’t been defined</a:t>
            </a:r>
          </a:p>
          <a:p>
            <a:endParaRPr lang="en-US" sz="1400" dirty="0"/>
          </a:p>
        </p:txBody>
      </p:sp>
      <p:pic>
        <p:nvPicPr>
          <p:cNvPr id="39940" name="Picture 4" descr="Vintage user interface. critical error warning message.  stock illustration.">
            <a:extLst>
              <a:ext uri="{FF2B5EF4-FFF2-40B4-BE49-F238E27FC236}">
                <a16:creationId xmlns:a16="http://schemas.microsoft.com/office/drawing/2014/main" id="{3B60747E-05A5-493A-A04B-3A6C8A7D38E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9825" y="1790092"/>
            <a:ext cx="4316606" cy="35925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1352657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49580774-2E91-41C0-9C8A-B97A7F4C8D4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20266"/>
            <a:ext cx="12192000" cy="1695450"/>
          </a:xfrm>
          <a:prstGeom prst="rect">
            <a:avLst/>
          </a:prstGeom>
        </p:spPr>
      </p:pic>
      <p:sp>
        <p:nvSpPr>
          <p:cNvPr id="2" name="Title 1">
            <a:extLst>
              <a:ext uri="{FF2B5EF4-FFF2-40B4-BE49-F238E27FC236}">
                <a16:creationId xmlns:a16="http://schemas.microsoft.com/office/drawing/2014/main" id="{54217FC1-7DDF-4562-85C0-A3B01B1E61FD}"/>
              </a:ext>
            </a:extLst>
          </p:cNvPr>
          <p:cNvSpPr>
            <a:spLocks noGrp="1"/>
          </p:cNvSpPr>
          <p:nvPr>
            <p:ph type="title"/>
          </p:nvPr>
        </p:nvSpPr>
        <p:spPr>
          <a:xfrm>
            <a:off x="257768" y="217890"/>
            <a:ext cx="12192000" cy="1320800"/>
          </a:xfrm>
        </p:spPr>
        <p:txBody>
          <a:bodyPr>
            <a:noAutofit/>
          </a:bodyPr>
          <a:lstStyle/>
          <a:p>
            <a:r>
              <a:rPr lang="en-US" sz="4000" dirty="0">
                <a:latin typeface="Prompt SemiBold" panose="00000700000000000000" pitchFamily="2" charset="-34"/>
                <a:cs typeface="Prompt SemiBold" panose="00000700000000000000" pitchFamily="2" charset="-34"/>
              </a:rPr>
              <a:t>What are common best practices to protect the </a:t>
            </a:r>
            <a:r>
              <a:rPr lang="en-US" sz="4000" dirty="0">
                <a:solidFill>
                  <a:srgbClr val="28A8EA"/>
                </a:solidFill>
                <a:latin typeface="Prompt Bold" panose="00000800000000000000" pitchFamily="2" charset="-34"/>
                <a:cs typeface="Prompt Bold" panose="00000800000000000000" pitchFamily="2" charset="-34"/>
              </a:rPr>
              <a:t>ACTIVE DIRECTORY </a:t>
            </a:r>
            <a:r>
              <a:rPr lang="en-US" sz="4000" dirty="0">
                <a:latin typeface="Prompt SemiBold" panose="00000700000000000000" pitchFamily="2" charset="-34"/>
                <a:cs typeface="Prompt SemiBold" panose="00000700000000000000" pitchFamily="2" charset="-34"/>
              </a:rPr>
              <a:t>against attacks? </a:t>
            </a:r>
          </a:p>
        </p:txBody>
      </p:sp>
      <p:pic>
        <p:nvPicPr>
          <p:cNvPr id="12" name="Graphic 11">
            <a:extLst>
              <a:ext uri="{FF2B5EF4-FFF2-40B4-BE49-F238E27FC236}">
                <a16:creationId xmlns:a16="http://schemas.microsoft.com/office/drawing/2014/main" id="{F431906A-F126-4174-9AD5-C842A341EC0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032780" y="2352254"/>
            <a:ext cx="2430296" cy="2153492"/>
          </a:xfrm>
          <a:prstGeom prst="rect">
            <a:avLst/>
          </a:prstGeom>
        </p:spPr>
      </p:pic>
      <p:pic>
        <p:nvPicPr>
          <p:cNvPr id="37890" name="Picture 2" descr="Technology concept with cyber security internet and networking, Premium Photo">
            <a:extLst>
              <a:ext uri="{FF2B5EF4-FFF2-40B4-BE49-F238E27FC236}">
                <a16:creationId xmlns:a16="http://schemas.microsoft.com/office/drawing/2014/main" id="{C2A3758E-664E-4224-88A9-9ABA5AC0F8B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32134"/>
          <a:stretch/>
        </p:blipFill>
        <p:spPr bwMode="auto">
          <a:xfrm>
            <a:off x="-348303" y="1863210"/>
            <a:ext cx="4381083" cy="369179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TextBox 4">
            <a:extLst>
              <a:ext uri="{FF2B5EF4-FFF2-40B4-BE49-F238E27FC236}">
                <a16:creationId xmlns:a16="http://schemas.microsoft.com/office/drawing/2014/main" id="{1DB94042-3402-432F-9F0A-3104A109493F}"/>
              </a:ext>
            </a:extLst>
          </p:cNvPr>
          <p:cNvSpPr txBox="1"/>
          <p:nvPr/>
        </p:nvSpPr>
        <p:spPr>
          <a:xfrm>
            <a:off x="6625372" y="1804299"/>
            <a:ext cx="5094083" cy="4411464"/>
          </a:xfrm>
          <a:prstGeom prst="rect">
            <a:avLst/>
          </a:prstGeom>
          <a:noFill/>
        </p:spPr>
        <p:txBody>
          <a:bodyPr wrap="square" rtlCol="0">
            <a:spAutoFit/>
          </a:bodyPr>
          <a:lstStyle/>
          <a:p>
            <a:pPr marR="0" lvl="0">
              <a:spcBef>
                <a:spcPts val="0"/>
              </a:spcBef>
              <a:spcAft>
                <a:spcPts val="0"/>
              </a:spcAft>
            </a:pPr>
            <a:r>
              <a:rPr lang="en-US" dirty="0">
                <a:solidFill>
                  <a:schemeClr val="accent1"/>
                </a:solidFill>
                <a:effectLst/>
                <a:latin typeface="Prompt Bold" panose="00000800000000000000" pitchFamily="2" charset="-34"/>
                <a:ea typeface="Calibri" panose="020F0502020204030204" pitchFamily="34" charset="0"/>
                <a:cs typeface="Prompt Bold" panose="00000800000000000000" pitchFamily="2" charset="-34"/>
              </a:rPr>
              <a:t>ENSURE</a:t>
            </a:r>
            <a:r>
              <a:rPr lang="en-US" sz="1400" dirty="0">
                <a:solidFill>
                  <a:srgbClr val="28A8EA"/>
                </a:solidFill>
                <a:effectLst/>
                <a:latin typeface="Prompt Medium" panose="00000600000000000000" pitchFamily="2" charset="-34"/>
                <a:ea typeface="Calibri" panose="020F0502020204030204" pitchFamily="34" charset="0"/>
                <a:cs typeface="Prompt Medium" panose="00000600000000000000" pitchFamily="2" charset="-34"/>
              </a:rPr>
              <a:t> all applications and operating systems                 are up to date on patches</a:t>
            </a:r>
          </a:p>
          <a:p>
            <a:pPr marR="0" lvl="0">
              <a:spcBef>
                <a:spcPts val="0"/>
              </a:spcBef>
              <a:spcAft>
                <a:spcPts val="0"/>
              </a:spcAft>
            </a:pPr>
            <a:endParaRPr lang="en-US" sz="1400" dirty="0">
              <a:solidFill>
                <a:srgbClr val="28A8EA"/>
              </a:solidFill>
              <a:effectLst/>
              <a:latin typeface="Prompt Medium" panose="00000600000000000000" pitchFamily="2" charset="-34"/>
              <a:ea typeface="Calibri" panose="020F0502020204030204" pitchFamily="34" charset="0"/>
              <a:cs typeface="Prompt Medium" panose="00000600000000000000" pitchFamily="2" charset="-34"/>
            </a:endParaRPr>
          </a:p>
          <a:p>
            <a:pPr marR="0" lvl="0">
              <a:spcBef>
                <a:spcPts val="0"/>
              </a:spcBef>
              <a:spcAft>
                <a:spcPts val="0"/>
              </a:spcAft>
            </a:pPr>
            <a:r>
              <a:rPr lang="en-US" dirty="0">
                <a:solidFill>
                  <a:schemeClr val="accent1"/>
                </a:solidFill>
                <a:latin typeface="Prompt Bold" panose="00000800000000000000" pitchFamily="2" charset="-34"/>
                <a:ea typeface="Calibri" panose="020F0502020204030204" pitchFamily="34" charset="0"/>
                <a:cs typeface="Prompt Bold" panose="00000800000000000000" pitchFamily="2" charset="-34"/>
              </a:rPr>
              <a:t>DEPLOYMENT</a:t>
            </a:r>
            <a:r>
              <a:rPr lang="en-US" sz="1400" dirty="0">
                <a:solidFill>
                  <a:srgbClr val="28A8EA"/>
                </a:solidFill>
                <a:effectLst/>
                <a:latin typeface="Prompt Medium" panose="00000600000000000000" pitchFamily="2" charset="-34"/>
                <a:ea typeface="Calibri" panose="020F0502020204030204" pitchFamily="34" charset="0"/>
                <a:cs typeface="Prompt Medium" panose="00000600000000000000" pitchFamily="2" charset="-34"/>
              </a:rPr>
              <a:t> of AV across all systems and                     monitor for attempts to remove</a:t>
            </a:r>
          </a:p>
          <a:p>
            <a:pPr marR="0" lvl="0">
              <a:spcBef>
                <a:spcPts val="0"/>
              </a:spcBef>
              <a:spcAft>
                <a:spcPts val="0"/>
              </a:spcAft>
            </a:pPr>
            <a:endParaRPr lang="en-US" sz="1400" dirty="0">
              <a:solidFill>
                <a:srgbClr val="28A8EA"/>
              </a:solidFill>
              <a:effectLst/>
              <a:latin typeface="Prompt Medium" panose="00000600000000000000" pitchFamily="2" charset="-34"/>
              <a:ea typeface="Calibri" panose="020F0502020204030204" pitchFamily="34" charset="0"/>
              <a:cs typeface="Prompt Medium" panose="00000600000000000000" pitchFamily="2" charset="-34"/>
            </a:endParaRPr>
          </a:p>
          <a:p>
            <a:pPr marR="0" lvl="0">
              <a:spcBef>
                <a:spcPts val="0"/>
              </a:spcBef>
              <a:spcAft>
                <a:spcPts val="0"/>
              </a:spcAft>
            </a:pPr>
            <a:r>
              <a:rPr lang="en-US" dirty="0">
                <a:solidFill>
                  <a:schemeClr val="accent1"/>
                </a:solidFill>
                <a:effectLst/>
                <a:latin typeface="Prompt Bold" panose="00000800000000000000" pitchFamily="2" charset="-34"/>
                <a:ea typeface="Calibri" panose="020F0502020204030204" pitchFamily="34" charset="0"/>
                <a:cs typeface="Prompt Bold" panose="00000800000000000000" pitchFamily="2" charset="-34"/>
              </a:rPr>
              <a:t>CREATION</a:t>
            </a:r>
            <a:r>
              <a:rPr lang="en-US" sz="1400" dirty="0">
                <a:solidFill>
                  <a:srgbClr val="28A8EA"/>
                </a:solidFill>
                <a:effectLst/>
                <a:latin typeface="Prompt Medium" panose="00000600000000000000" pitchFamily="2" charset="-34"/>
                <a:ea typeface="Calibri" panose="020F0502020204030204" pitchFamily="34" charset="0"/>
                <a:cs typeface="Prompt Medium" panose="00000600000000000000" pitchFamily="2" charset="-34"/>
              </a:rPr>
              <a:t> of an incident response plan</a:t>
            </a:r>
          </a:p>
          <a:p>
            <a:pPr marR="0" lvl="0">
              <a:spcBef>
                <a:spcPts val="0"/>
              </a:spcBef>
              <a:spcAft>
                <a:spcPts val="0"/>
              </a:spcAft>
            </a:pPr>
            <a:endParaRPr lang="en-US" sz="1400" dirty="0">
              <a:solidFill>
                <a:srgbClr val="28A8EA"/>
              </a:solidFill>
              <a:effectLst/>
              <a:latin typeface="Prompt Medium" panose="00000600000000000000" pitchFamily="2" charset="-34"/>
              <a:ea typeface="Calibri" panose="020F0502020204030204" pitchFamily="34" charset="0"/>
              <a:cs typeface="Prompt Medium" panose="00000600000000000000" pitchFamily="2" charset="-34"/>
            </a:endParaRPr>
          </a:p>
          <a:p>
            <a:pPr marR="0" lvl="0">
              <a:spcBef>
                <a:spcPts val="0"/>
              </a:spcBef>
              <a:spcAft>
                <a:spcPts val="0"/>
              </a:spcAft>
            </a:pPr>
            <a:r>
              <a:rPr lang="en-US" dirty="0">
                <a:solidFill>
                  <a:schemeClr val="accent1"/>
                </a:solidFill>
                <a:effectLst/>
                <a:latin typeface="Prompt Bold" panose="00000800000000000000" pitchFamily="2" charset="-34"/>
                <a:ea typeface="Calibri" panose="020F0502020204030204" pitchFamily="34" charset="0"/>
                <a:cs typeface="Prompt Bold" panose="00000800000000000000" pitchFamily="2" charset="-34"/>
              </a:rPr>
              <a:t>ISOLATION</a:t>
            </a:r>
            <a:r>
              <a:rPr lang="en-US" sz="1400" dirty="0">
                <a:solidFill>
                  <a:srgbClr val="28A8EA"/>
                </a:solidFill>
                <a:effectLst/>
                <a:latin typeface="Prompt Medium" panose="00000600000000000000" pitchFamily="2" charset="-34"/>
                <a:ea typeface="Calibri" panose="020F0502020204030204" pitchFamily="34" charset="0"/>
                <a:cs typeface="Prompt Medium" panose="00000600000000000000" pitchFamily="2" charset="-34"/>
              </a:rPr>
              <a:t> of legacy systems and applications              that may no longer have new security patches </a:t>
            </a:r>
          </a:p>
          <a:p>
            <a:pPr marR="0" lvl="0">
              <a:spcBef>
                <a:spcPts val="0"/>
              </a:spcBef>
              <a:spcAft>
                <a:spcPts val="0"/>
              </a:spcAft>
            </a:pPr>
            <a:endParaRPr lang="en-US" sz="1400" dirty="0">
              <a:solidFill>
                <a:srgbClr val="28A8EA"/>
              </a:solidFill>
              <a:effectLst/>
              <a:latin typeface="Prompt Medium" panose="00000600000000000000" pitchFamily="2" charset="-34"/>
              <a:ea typeface="Calibri" panose="020F0502020204030204" pitchFamily="34" charset="0"/>
              <a:cs typeface="Prompt Medium" panose="00000600000000000000" pitchFamily="2" charset="-34"/>
            </a:endParaRPr>
          </a:p>
          <a:p>
            <a:pPr marR="0" lvl="0">
              <a:spcBef>
                <a:spcPts val="0"/>
              </a:spcBef>
              <a:spcAft>
                <a:spcPts val="0"/>
              </a:spcAft>
            </a:pPr>
            <a:r>
              <a:rPr lang="en-US" dirty="0">
                <a:solidFill>
                  <a:schemeClr val="accent1"/>
                </a:solidFill>
                <a:effectLst/>
                <a:latin typeface="Prompt Bold" panose="00000800000000000000" pitchFamily="2" charset="-34"/>
                <a:ea typeface="Calibri" panose="020F0502020204030204" pitchFamily="34" charset="0"/>
                <a:cs typeface="Prompt Bold" panose="00000800000000000000" pitchFamily="2" charset="-34"/>
              </a:rPr>
              <a:t>DISABLE</a:t>
            </a:r>
            <a:r>
              <a:rPr lang="en-US" sz="1400" dirty="0">
                <a:solidFill>
                  <a:srgbClr val="28A8EA"/>
                </a:solidFill>
                <a:effectLst/>
                <a:latin typeface="Prompt Medium" panose="00000600000000000000" pitchFamily="2" charset="-34"/>
                <a:ea typeface="Calibri" panose="020F0502020204030204" pitchFamily="34" charset="0"/>
                <a:cs typeface="Prompt Medium" panose="00000600000000000000" pitchFamily="2" charset="-34"/>
              </a:rPr>
              <a:t> users within AD when they leave                   the company</a:t>
            </a:r>
          </a:p>
          <a:p>
            <a:pPr marR="0" lvl="0">
              <a:spcBef>
                <a:spcPts val="0"/>
              </a:spcBef>
              <a:spcAft>
                <a:spcPts val="0"/>
              </a:spcAft>
            </a:pPr>
            <a:endParaRPr lang="en-US" sz="1400" dirty="0">
              <a:solidFill>
                <a:srgbClr val="28A8EA"/>
              </a:solidFill>
              <a:effectLst/>
              <a:latin typeface="Prompt Medium" panose="00000600000000000000" pitchFamily="2" charset="-34"/>
              <a:ea typeface="Calibri" panose="020F0502020204030204" pitchFamily="34" charset="0"/>
              <a:cs typeface="Prompt Medium" panose="00000600000000000000" pitchFamily="2" charset="-34"/>
            </a:endParaRPr>
          </a:p>
          <a:p>
            <a:pPr marR="0" lvl="0">
              <a:spcBef>
                <a:spcPts val="0"/>
              </a:spcBef>
              <a:spcAft>
                <a:spcPts val="800"/>
              </a:spcAft>
            </a:pPr>
            <a:r>
              <a:rPr lang="en-US" dirty="0">
                <a:solidFill>
                  <a:schemeClr val="accent1"/>
                </a:solidFill>
                <a:effectLst/>
                <a:latin typeface="Prompt Bold" panose="00000800000000000000" pitchFamily="2" charset="-34"/>
                <a:ea typeface="Calibri" panose="020F0502020204030204" pitchFamily="34" charset="0"/>
                <a:cs typeface="Prompt Bold" panose="00000800000000000000" pitchFamily="2" charset="-34"/>
              </a:rPr>
              <a:t>IMPLEMENT</a:t>
            </a:r>
            <a:r>
              <a:rPr lang="en-US" sz="1400" dirty="0">
                <a:solidFill>
                  <a:srgbClr val="28A8EA"/>
                </a:solidFill>
                <a:effectLst/>
                <a:latin typeface="Prompt Medium" panose="00000600000000000000" pitchFamily="2" charset="-34"/>
                <a:ea typeface="Calibri" panose="020F0502020204030204" pitchFamily="34" charset="0"/>
                <a:cs typeface="Prompt Medium" panose="00000600000000000000" pitchFamily="2" charset="-34"/>
              </a:rPr>
              <a:t> password refresh policies that           ensure if a user isn’t disabled, that their                          credentials will expire</a:t>
            </a:r>
          </a:p>
          <a:p>
            <a:endParaRPr lang="en-US" sz="1400" dirty="0"/>
          </a:p>
        </p:txBody>
      </p:sp>
    </p:spTree>
    <p:extLst>
      <p:ext uri="{BB962C8B-B14F-4D97-AF65-F5344CB8AC3E}">
        <p14:creationId xmlns:p14="http://schemas.microsoft.com/office/powerpoint/2010/main" val="37501958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49580774-2E91-41C0-9C8A-B97A7F4C8D4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20266"/>
            <a:ext cx="12192000" cy="1695450"/>
          </a:xfrm>
          <a:prstGeom prst="rect">
            <a:avLst/>
          </a:prstGeom>
        </p:spPr>
      </p:pic>
      <p:sp>
        <p:nvSpPr>
          <p:cNvPr id="2" name="Title 1">
            <a:extLst>
              <a:ext uri="{FF2B5EF4-FFF2-40B4-BE49-F238E27FC236}">
                <a16:creationId xmlns:a16="http://schemas.microsoft.com/office/drawing/2014/main" id="{54217FC1-7DDF-4562-85C0-A3B01B1E61FD}"/>
              </a:ext>
            </a:extLst>
          </p:cNvPr>
          <p:cNvSpPr>
            <a:spLocks noGrp="1"/>
          </p:cNvSpPr>
          <p:nvPr>
            <p:ph type="title"/>
          </p:nvPr>
        </p:nvSpPr>
        <p:spPr>
          <a:xfrm>
            <a:off x="244442" y="94642"/>
            <a:ext cx="9833317" cy="1320800"/>
          </a:xfrm>
        </p:spPr>
        <p:txBody>
          <a:bodyPr>
            <a:noAutofit/>
          </a:bodyPr>
          <a:lstStyle/>
          <a:p>
            <a:r>
              <a:rPr lang="en-US" sz="4000" dirty="0">
                <a:latin typeface="Prompt SemiBold" panose="00000700000000000000" pitchFamily="2" charset="-34"/>
                <a:cs typeface="Prompt SemiBold" panose="00000700000000000000" pitchFamily="2" charset="-34"/>
              </a:rPr>
              <a:t>What should be included in an </a:t>
            </a:r>
            <a:r>
              <a:rPr lang="en-US" sz="4000" dirty="0">
                <a:solidFill>
                  <a:srgbClr val="28A8EA"/>
                </a:solidFill>
                <a:latin typeface="Prompt Bold" panose="00000800000000000000" pitchFamily="2" charset="-34"/>
                <a:cs typeface="Prompt Bold" panose="00000800000000000000" pitchFamily="2" charset="-34"/>
              </a:rPr>
              <a:t>ACTIVE DIRECTORY </a:t>
            </a:r>
            <a:r>
              <a:rPr lang="en-US" sz="4000" dirty="0">
                <a:latin typeface="Prompt SemiBold" panose="00000700000000000000" pitchFamily="2" charset="-34"/>
                <a:cs typeface="Prompt SemiBold" panose="00000700000000000000" pitchFamily="2" charset="-34"/>
              </a:rPr>
              <a:t>recovery plan?</a:t>
            </a:r>
          </a:p>
        </p:txBody>
      </p:sp>
      <p:pic>
        <p:nvPicPr>
          <p:cNvPr id="12" name="Graphic 11">
            <a:extLst>
              <a:ext uri="{FF2B5EF4-FFF2-40B4-BE49-F238E27FC236}">
                <a16:creationId xmlns:a16="http://schemas.microsoft.com/office/drawing/2014/main" id="{F431906A-F126-4174-9AD5-C842A341EC0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56233" y="2403168"/>
            <a:ext cx="2430296" cy="2153492"/>
          </a:xfrm>
          <a:prstGeom prst="rect">
            <a:avLst/>
          </a:prstGeom>
        </p:spPr>
      </p:pic>
      <p:sp>
        <p:nvSpPr>
          <p:cNvPr id="5" name="TextBox 4">
            <a:extLst>
              <a:ext uri="{FF2B5EF4-FFF2-40B4-BE49-F238E27FC236}">
                <a16:creationId xmlns:a16="http://schemas.microsoft.com/office/drawing/2014/main" id="{1DB94042-3402-432F-9F0A-3104A109493F}"/>
              </a:ext>
            </a:extLst>
          </p:cNvPr>
          <p:cNvSpPr txBox="1"/>
          <p:nvPr/>
        </p:nvSpPr>
        <p:spPr>
          <a:xfrm>
            <a:off x="7530717" y="2056506"/>
            <a:ext cx="5094083" cy="3036729"/>
          </a:xfrm>
          <a:prstGeom prst="rect">
            <a:avLst/>
          </a:prstGeom>
          <a:noFill/>
        </p:spPr>
        <p:txBody>
          <a:bodyPr wrap="square" rtlCol="0">
            <a:spAutoFit/>
          </a:bodyPr>
          <a:lstStyle/>
          <a:p>
            <a:pPr marR="0" lvl="0">
              <a:spcBef>
                <a:spcPts val="0"/>
              </a:spcBef>
              <a:spcAft>
                <a:spcPts val="0"/>
              </a:spcAft>
            </a:pPr>
            <a:endParaRPr lang="en-US" sz="1400" dirty="0">
              <a:solidFill>
                <a:srgbClr val="28A8EA"/>
              </a:solidFill>
              <a:effectLst/>
              <a:latin typeface="Prompt Medium" panose="00000600000000000000" pitchFamily="2" charset="-34"/>
              <a:ea typeface="Calibri" panose="020F0502020204030204" pitchFamily="34" charset="0"/>
              <a:cs typeface="Prompt Medium" panose="00000600000000000000" pitchFamily="2" charset="-34"/>
            </a:endParaRPr>
          </a:p>
          <a:p>
            <a:pPr marR="0" lvl="0">
              <a:spcBef>
                <a:spcPts val="0"/>
              </a:spcBef>
              <a:spcAft>
                <a:spcPts val="0"/>
              </a:spcAft>
            </a:pPr>
            <a:r>
              <a:rPr lang="en-US" sz="2000" dirty="0">
                <a:effectLst/>
                <a:latin typeface="Prompt Bold" panose="00000800000000000000" pitchFamily="2" charset="-34"/>
                <a:ea typeface="Calibri" panose="020F0502020204030204" pitchFamily="34" charset="0"/>
                <a:cs typeface="Prompt Bold" panose="00000800000000000000" pitchFamily="2" charset="-34"/>
              </a:rPr>
              <a:t>IDENTIFY</a:t>
            </a:r>
            <a:r>
              <a:rPr lang="en-US" sz="1800" dirty="0">
                <a:solidFill>
                  <a:srgbClr val="28A8EA"/>
                </a:solidFill>
                <a:effectLst/>
                <a:latin typeface="Prompt Bold" panose="00000800000000000000" pitchFamily="2" charset="-34"/>
                <a:ea typeface="Calibri" panose="020F0502020204030204" pitchFamily="34" charset="0"/>
                <a:cs typeface="Prompt Bold" panose="00000800000000000000" pitchFamily="2" charset="-34"/>
              </a:rPr>
              <a:t> </a:t>
            </a:r>
          </a:p>
          <a:p>
            <a:pPr marR="0" lvl="0">
              <a:spcBef>
                <a:spcPts val="0"/>
              </a:spcBef>
              <a:spcAft>
                <a:spcPts val="0"/>
              </a:spcAft>
            </a:pPr>
            <a:r>
              <a:rPr lang="en-US" sz="1800" dirty="0">
                <a:solidFill>
                  <a:srgbClr val="28A8EA"/>
                </a:solidFill>
                <a:effectLst/>
                <a:latin typeface="Prompt Medium" panose="00000600000000000000" pitchFamily="2" charset="-34"/>
                <a:ea typeface="Calibri" panose="020F0502020204030204" pitchFamily="34" charset="0"/>
                <a:cs typeface="Prompt Medium" panose="00000600000000000000" pitchFamily="2" charset="-34"/>
              </a:rPr>
              <a:t>the severity of the problem</a:t>
            </a:r>
          </a:p>
          <a:p>
            <a:pPr marR="0" lvl="0">
              <a:spcBef>
                <a:spcPts val="0"/>
              </a:spcBef>
              <a:spcAft>
                <a:spcPts val="0"/>
              </a:spcAft>
            </a:pPr>
            <a:endParaRPr lang="en-US" sz="1800" dirty="0">
              <a:solidFill>
                <a:srgbClr val="28A8EA"/>
              </a:solidFill>
              <a:effectLst/>
              <a:latin typeface="Prompt Medium" panose="00000600000000000000" pitchFamily="2" charset="-34"/>
              <a:ea typeface="Calibri" panose="020F0502020204030204" pitchFamily="34" charset="0"/>
              <a:cs typeface="Prompt Medium" panose="00000600000000000000" pitchFamily="2" charset="-34"/>
            </a:endParaRPr>
          </a:p>
          <a:p>
            <a:pPr marR="0" lvl="0">
              <a:spcBef>
                <a:spcPts val="0"/>
              </a:spcBef>
              <a:spcAft>
                <a:spcPts val="0"/>
              </a:spcAft>
            </a:pPr>
            <a:r>
              <a:rPr lang="en-US" sz="2000" dirty="0">
                <a:effectLst/>
                <a:latin typeface="Prompt Bold" panose="00000800000000000000" pitchFamily="2" charset="-34"/>
                <a:ea typeface="Calibri" panose="020F0502020204030204" pitchFamily="34" charset="0"/>
                <a:cs typeface="Prompt Bold" panose="00000800000000000000" pitchFamily="2" charset="-34"/>
              </a:rPr>
              <a:t>DETERMINE</a:t>
            </a:r>
            <a:r>
              <a:rPr lang="en-US" sz="1800" dirty="0">
                <a:solidFill>
                  <a:srgbClr val="28A8EA"/>
                </a:solidFill>
                <a:effectLst/>
                <a:latin typeface="Prompt Bold" panose="00000800000000000000" pitchFamily="2" charset="-34"/>
                <a:ea typeface="Calibri" panose="020F0502020204030204" pitchFamily="34" charset="0"/>
                <a:cs typeface="Prompt Bold" panose="00000800000000000000" pitchFamily="2" charset="-34"/>
              </a:rPr>
              <a:t> </a:t>
            </a:r>
          </a:p>
          <a:p>
            <a:pPr marR="0" lvl="0">
              <a:spcBef>
                <a:spcPts val="0"/>
              </a:spcBef>
              <a:spcAft>
                <a:spcPts val="0"/>
              </a:spcAft>
            </a:pPr>
            <a:r>
              <a:rPr lang="en-US" sz="1800" dirty="0">
                <a:solidFill>
                  <a:srgbClr val="28A8EA"/>
                </a:solidFill>
                <a:effectLst/>
                <a:latin typeface="Prompt Medium" panose="00000600000000000000" pitchFamily="2" charset="-34"/>
                <a:ea typeface="Calibri" panose="020F0502020204030204" pitchFamily="34" charset="0"/>
                <a:cs typeface="Prompt Medium" panose="00000600000000000000" pitchFamily="2" charset="-34"/>
              </a:rPr>
              <a:t>how to recover</a:t>
            </a:r>
          </a:p>
          <a:p>
            <a:pPr marR="0" lvl="0">
              <a:spcBef>
                <a:spcPts val="0"/>
              </a:spcBef>
              <a:spcAft>
                <a:spcPts val="0"/>
              </a:spcAft>
            </a:pPr>
            <a:endParaRPr lang="en-US" sz="1800" dirty="0">
              <a:solidFill>
                <a:srgbClr val="28A8EA"/>
              </a:solidFill>
              <a:effectLst/>
              <a:latin typeface="Prompt Bold" panose="00000800000000000000" pitchFamily="2" charset="-34"/>
              <a:ea typeface="Calibri" panose="020F0502020204030204" pitchFamily="34" charset="0"/>
              <a:cs typeface="Prompt Bold" panose="00000800000000000000" pitchFamily="2" charset="-34"/>
            </a:endParaRPr>
          </a:p>
          <a:p>
            <a:pPr marR="0" lvl="0">
              <a:spcBef>
                <a:spcPts val="0"/>
              </a:spcBef>
              <a:spcAft>
                <a:spcPts val="800"/>
              </a:spcAft>
            </a:pPr>
            <a:r>
              <a:rPr lang="en-US" sz="2000" dirty="0">
                <a:effectLst/>
                <a:latin typeface="Prompt Bold" panose="00000800000000000000" pitchFamily="2" charset="-34"/>
                <a:ea typeface="Calibri" panose="020F0502020204030204" pitchFamily="34" charset="0"/>
                <a:cs typeface="Prompt Bold" panose="00000800000000000000" pitchFamily="2" charset="-34"/>
              </a:rPr>
              <a:t>PERFORM</a:t>
            </a:r>
            <a:r>
              <a:rPr lang="en-US" sz="1800" dirty="0">
                <a:solidFill>
                  <a:srgbClr val="28A8EA"/>
                </a:solidFill>
                <a:effectLst/>
                <a:latin typeface="Prompt Bold" panose="00000800000000000000" pitchFamily="2" charset="-34"/>
                <a:ea typeface="Calibri" panose="020F0502020204030204" pitchFamily="34" charset="0"/>
                <a:cs typeface="Prompt Bold" panose="00000800000000000000" pitchFamily="2" charset="-34"/>
              </a:rPr>
              <a:t> </a:t>
            </a:r>
          </a:p>
          <a:p>
            <a:pPr marR="0" lvl="0">
              <a:spcBef>
                <a:spcPts val="0"/>
              </a:spcBef>
              <a:spcAft>
                <a:spcPts val="800"/>
              </a:spcAft>
            </a:pPr>
            <a:r>
              <a:rPr lang="en-US" sz="1800" dirty="0">
                <a:solidFill>
                  <a:srgbClr val="28A8EA"/>
                </a:solidFill>
                <a:effectLst/>
                <a:latin typeface="Prompt Medium" panose="00000600000000000000" pitchFamily="2" charset="-34"/>
                <a:ea typeface="Calibri" panose="020F0502020204030204" pitchFamily="34" charset="0"/>
                <a:cs typeface="Prompt Medium" panose="00000600000000000000" pitchFamily="2" charset="-34"/>
              </a:rPr>
              <a:t>initial recovery</a:t>
            </a:r>
          </a:p>
          <a:p>
            <a:endParaRPr lang="en-US" sz="1400" dirty="0"/>
          </a:p>
        </p:txBody>
      </p:sp>
      <p:pic>
        <p:nvPicPr>
          <p:cNvPr id="38914" name="Picture 2" descr="Silhouette of confident businesspeople Free Photo">
            <a:extLst>
              <a:ext uri="{FF2B5EF4-FFF2-40B4-BE49-F238E27FC236}">
                <a16:creationId xmlns:a16="http://schemas.microsoft.com/office/drawing/2014/main" id="{A7036007-4415-4987-93A9-910246BCC9F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304" y="1790092"/>
            <a:ext cx="5358618" cy="356955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1036539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49580774-2E91-41C0-9C8A-B97A7F4C8D4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20266"/>
            <a:ext cx="12192000" cy="1695450"/>
          </a:xfrm>
          <a:prstGeom prst="rect">
            <a:avLst/>
          </a:prstGeom>
        </p:spPr>
      </p:pic>
      <p:sp>
        <p:nvSpPr>
          <p:cNvPr id="2" name="Title 1">
            <a:extLst>
              <a:ext uri="{FF2B5EF4-FFF2-40B4-BE49-F238E27FC236}">
                <a16:creationId xmlns:a16="http://schemas.microsoft.com/office/drawing/2014/main" id="{54217FC1-7DDF-4562-85C0-A3B01B1E61FD}"/>
              </a:ext>
            </a:extLst>
          </p:cNvPr>
          <p:cNvSpPr>
            <a:spLocks noGrp="1"/>
          </p:cNvSpPr>
          <p:nvPr>
            <p:ph type="title"/>
          </p:nvPr>
        </p:nvSpPr>
        <p:spPr>
          <a:xfrm>
            <a:off x="814812" y="94642"/>
            <a:ext cx="10728356" cy="1320800"/>
          </a:xfrm>
        </p:spPr>
        <p:txBody>
          <a:bodyPr>
            <a:noAutofit/>
          </a:bodyPr>
          <a:lstStyle/>
          <a:p>
            <a:r>
              <a:rPr lang="en-US" sz="4000" dirty="0">
                <a:latin typeface="Prompt SemiBold" panose="00000700000000000000" pitchFamily="2" charset="-34"/>
                <a:cs typeface="Prompt SemiBold" panose="00000700000000000000" pitchFamily="2" charset="-34"/>
              </a:rPr>
              <a:t>Why is an image-based backup is                            key to restoring AD?</a:t>
            </a:r>
          </a:p>
        </p:txBody>
      </p:sp>
      <p:sp>
        <p:nvSpPr>
          <p:cNvPr id="4" name="TextBox 3">
            <a:extLst>
              <a:ext uri="{FF2B5EF4-FFF2-40B4-BE49-F238E27FC236}">
                <a16:creationId xmlns:a16="http://schemas.microsoft.com/office/drawing/2014/main" id="{9FD90CD3-1D90-4F96-ADEE-BEDD3D02604B}"/>
              </a:ext>
            </a:extLst>
          </p:cNvPr>
          <p:cNvSpPr txBox="1"/>
          <p:nvPr/>
        </p:nvSpPr>
        <p:spPr>
          <a:xfrm>
            <a:off x="6781046" y="2413337"/>
            <a:ext cx="4762122" cy="2585323"/>
          </a:xfrm>
          <a:prstGeom prst="rect">
            <a:avLst/>
          </a:prstGeom>
          <a:noFill/>
        </p:spPr>
        <p:txBody>
          <a:bodyPr wrap="square" rtlCol="0">
            <a:spAutoFit/>
          </a:bodyPr>
          <a:lstStyle/>
          <a:p>
            <a:r>
              <a:rPr lang="en-US" sz="1800" dirty="0">
                <a:effectLst/>
                <a:latin typeface="Prompt Medium" panose="00000600000000000000" pitchFamily="2" charset="-34"/>
                <a:ea typeface="Calibri" panose="020F0502020204030204" pitchFamily="34" charset="0"/>
                <a:cs typeface="Prompt Medium" panose="00000600000000000000" pitchFamily="2" charset="-34"/>
              </a:rPr>
              <a:t>An image-based </a:t>
            </a:r>
            <a:r>
              <a:rPr lang="en-US" dirty="0">
                <a:latin typeface="Prompt Medium" panose="00000600000000000000" pitchFamily="2" charset="-34"/>
                <a:ea typeface="Calibri" panose="020F0502020204030204" pitchFamily="34" charset="0"/>
                <a:cs typeface="Prompt Medium" panose="00000600000000000000" pitchFamily="2" charset="-34"/>
              </a:rPr>
              <a:t>offsite </a:t>
            </a:r>
            <a:r>
              <a:rPr lang="en-US" sz="1800" dirty="0">
                <a:effectLst/>
                <a:latin typeface="Prompt Medium" panose="00000600000000000000" pitchFamily="2" charset="-34"/>
                <a:ea typeface="Calibri" panose="020F0502020204030204" pitchFamily="34" charset="0"/>
                <a:cs typeface="Prompt Medium" panose="00000600000000000000" pitchFamily="2" charset="-34"/>
              </a:rPr>
              <a:t>backup takes a snapshot of the entire server including active directory which means you can restore from an attack quickly by simply restoring the image. Ideally, this should include versioning just in case the most recent version has been compromised.</a:t>
            </a:r>
          </a:p>
          <a:p>
            <a:endParaRPr lang="en-US" dirty="0"/>
          </a:p>
        </p:txBody>
      </p:sp>
      <p:pic>
        <p:nvPicPr>
          <p:cNvPr id="8" name="Graphic 7">
            <a:extLst>
              <a:ext uri="{FF2B5EF4-FFF2-40B4-BE49-F238E27FC236}">
                <a16:creationId xmlns:a16="http://schemas.microsoft.com/office/drawing/2014/main" id="{866D8512-5D9E-4948-AB7F-139B2810E79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195807" y="2542376"/>
            <a:ext cx="2430296" cy="2153492"/>
          </a:xfrm>
          <a:prstGeom prst="rect">
            <a:avLst/>
          </a:prstGeom>
        </p:spPr>
      </p:pic>
      <p:pic>
        <p:nvPicPr>
          <p:cNvPr id="40964" name="Picture 4" descr="Image result for backup">
            <a:extLst>
              <a:ext uri="{FF2B5EF4-FFF2-40B4-BE49-F238E27FC236}">
                <a16:creationId xmlns:a16="http://schemas.microsoft.com/office/drawing/2014/main" id="{087A333F-5960-43AF-A8E2-D22A0C415B2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9455" y="1905853"/>
            <a:ext cx="5998204" cy="360028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3359611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49580774-2E91-41C0-9C8A-B97A7F4C8D4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20266"/>
            <a:ext cx="12192000" cy="1695450"/>
          </a:xfrm>
          <a:prstGeom prst="rect">
            <a:avLst/>
          </a:prstGeom>
        </p:spPr>
      </p:pic>
      <p:sp>
        <p:nvSpPr>
          <p:cNvPr id="2" name="Title 1">
            <a:extLst>
              <a:ext uri="{FF2B5EF4-FFF2-40B4-BE49-F238E27FC236}">
                <a16:creationId xmlns:a16="http://schemas.microsoft.com/office/drawing/2014/main" id="{54217FC1-7DDF-4562-85C0-A3B01B1E61FD}"/>
              </a:ext>
            </a:extLst>
          </p:cNvPr>
          <p:cNvSpPr>
            <a:spLocks noGrp="1"/>
          </p:cNvSpPr>
          <p:nvPr>
            <p:ph type="title"/>
          </p:nvPr>
        </p:nvSpPr>
        <p:spPr>
          <a:xfrm>
            <a:off x="814812" y="94642"/>
            <a:ext cx="10728356" cy="1320800"/>
          </a:xfrm>
        </p:spPr>
        <p:txBody>
          <a:bodyPr>
            <a:noAutofit/>
          </a:bodyPr>
          <a:lstStyle/>
          <a:p>
            <a:r>
              <a:rPr lang="en-US" sz="4000" dirty="0">
                <a:latin typeface="Prompt SemiBold" panose="00000700000000000000" pitchFamily="2" charset="-34"/>
                <a:cs typeface="Prompt SemiBold" panose="00000700000000000000" pitchFamily="2" charset="-34"/>
              </a:rPr>
              <a:t>How does TN help protect against and assist in recovery of </a:t>
            </a:r>
            <a:r>
              <a:rPr lang="en-US" sz="4000" dirty="0">
                <a:solidFill>
                  <a:srgbClr val="28A8EA"/>
                </a:solidFill>
                <a:latin typeface="Prompt Bold" panose="00000800000000000000" pitchFamily="2" charset="-34"/>
                <a:cs typeface="Prompt Bold" panose="00000800000000000000" pitchFamily="2" charset="-34"/>
              </a:rPr>
              <a:t>ACTIVE DIRECTORY</a:t>
            </a:r>
          </a:p>
        </p:txBody>
      </p:sp>
      <p:sp>
        <p:nvSpPr>
          <p:cNvPr id="4" name="TextBox 3">
            <a:extLst>
              <a:ext uri="{FF2B5EF4-FFF2-40B4-BE49-F238E27FC236}">
                <a16:creationId xmlns:a16="http://schemas.microsoft.com/office/drawing/2014/main" id="{9FD90CD3-1D90-4F96-ADEE-BEDD3D02604B}"/>
              </a:ext>
            </a:extLst>
          </p:cNvPr>
          <p:cNvSpPr txBox="1"/>
          <p:nvPr/>
        </p:nvSpPr>
        <p:spPr>
          <a:xfrm>
            <a:off x="7243167" y="1661876"/>
            <a:ext cx="4762122" cy="4160498"/>
          </a:xfrm>
          <a:prstGeom prst="rect">
            <a:avLst/>
          </a:prstGeom>
          <a:noFill/>
        </p:spPr>
        <p:txBody>
          <a:bodyPr wrap="square" rtlCol="0">
            <a:spAutoFit/>
          </a:bodyPr>
          <a:lstStyle/>
          <a:p>
            <a:pPr>
              <a:lnSpc>
                <a:spcPct val="107000"/>
              </a:lnSpc>
            </a:pPr>
            <a:r>
              <a:rPr lang="en-US" sz="3200" dirty="0">
                <a:solidFill>
                  <a:srgbClr val="28A8EA"/>
                </a:solidFill>
                <a:latin typeface="Prompt Bold" panose="00000800000000000000" pitchFamily="2" charset="-34"/>
                <a:ea typeface="Calibri" panose="020F0502020204030204" pitchFamily="34" charset="0"/>
                <a:cs typeface="Prompt Bold" panose="00000800000000000000" pitchFamily="2" charset="-34"/>
              </a:rPr>
              <a:t>Azure AD Sync</a:t>
            </a:r>
          </a:p>
          <a:p>
            <a:pPr>
              <a:lnSpc>
                <a:spcPct val="107000"/>
              </a:lnSpc>
            </a:pPr>
            <a:endParaRPr lang="en-US" sz="3200" dirty="0">
              <a:solidFill>
                <a:srgbClr val="28A8EA"/>
              </a:solidFill>
              <a:effectLst/>
              <a:latin typeface="Prompt Bold" panose="00000800000000000000" pitchFamily="2" charset="-34"/>
              <a:ea typeface="Calibri" panose="020F0502020204030204" pitchFamily="34" charset="0"/>
              <a:cs typeface="Prompt Bold" panose="00000800000000000000" pitchFamily="2" charset="-34"/>
            </a:endParaRPr>
          </a:p>
          <a:p>
            <a:pPr marR="0" lvl="0">
              <a:lnSpc>
                <a:spcPct val="107000"/>
              </a:lnSpc>
              <a:spcBef>
                <a:spcPts val="0"/>
              </a:spcBef>
              <a:spcAft>
                <a:spcPts val="0"/>
              </a:spcAft>
            </a:pPr>
            <a:r>
              <a:rPr lang="en-US" sz="3200" dirty="0">
                <a:solidFill>
                  <a:srgbClr val="28A8EA"/>
                </a:solidFill>
                <a:effectLst/>
                <a:latin typeface="Prompt Bold" panose="00000800000000000000" pitchFamily="2" charset="-34"/>
                <a:ea typeface="Calibri" panose="020F0502020204030204" pitchFamily="34" charset="0"/>
                <a:cs typeface="Prompt Bold" panose="00000800000000000000" pitchFamily="2" charset="-34"/>
              </a:rPr>
              <a:t>Datto BCDR</a:t>
            </a:r>
          </a:p>
          <a:p>
            <a:pPr marR="0" lvl="0">
              <a:lnSpc>
                <a:spcPct val="107000"/>
              </a:lnSpc>
              <a:spcBef>
                <a:spcPts val="0"/>
              </a:spcBef>
              <a:spcAft>
                <a:spcPts val="0"/>
              </a:spcAft>
            </a:pPr>
            <a:endParaRPr lang="en-US" sz="3200" dirty="0">
              <a:solidFill>
                <a:srgbClr val="28A8EA"/>
              </a:solidFill>
              <a:effectLst/>
              <a:latin typeface="Prompt Bold" panose="00000800000000000000" pitchFamily="2" charset="-34"/>
              <a:ea typeface="Calibri" panose="020F0502020204030204" pitchFamily="34" charset="0"/>
              <a:cs typeface="Prompt Bold" panose="00000800000000000000" pitchFamily="2" charset="-34"/>
            </a:endParaRPr>
          </a:p>
          <a:p>
            <a:pPr marR="0" lvl="0">
              <a:lnSpc>
                <a:spcPct val="107000"/>
              </a:lnSpc>
              <a:spcBef>
                <a:spcPts val="0"/>
              </a:spcBef>
              <a:spcAft>
                <a:spcPts val="0"/>
              </a:spcAft>
            </a:pPr>
            <a:r>
              <a:rPr lang="en-US" sz="3200" dirty="0">
                <a:solidFill>
                  <a:srgbClr val="28A8EA"/>
                </a:solidFill>
                <a:effectLst/>
                <a:latin typeface="Prompt Bold" panose="00000800000000000000" pitchFamily="2" charset="-34"/>
                <a:ea typeface="Calibri" panose="020F0502020204030204" pitchFamily="34" charset="0"/>
                <a:cs typeface="Prompt Bold" panose="00000800000000000000" pitchFamily="2" charset="-34"/>
              </a:rPr>
              <a:t>Managed Services</a:t>
            </a:r>
          </a:p>
          <a:p>
            <a:pPr marR="0" lvl="0">
              <a:lnSpc>
                <a:spcPct val="107000"/>
              </a:lnSpc>
              <a:spcBef>
                <a:spcPts val="0"/>
              </a:spcBef>
              <a:spcAft>
                <a:spcPts val="0"/>
              </a:spcAft>
            </a:pPr>
            <a:endParaRPr lang="en-US" sz="3200" dirty="0">
              <a:solidFill>
                <a:srgbClr val="28A8EA"/>
              </a:solidFill>
              <a:effectLst/>
              <a:latin typeface="Prompt Bold" panose="00000800000000000000" pitchFamily="2" charset="-34"/>
              <a:ea typeface="Calibri" panose="020F0502020204030204" pitchFamily="34" charset="0"/>
              <a:cs typeface="Prompt Bold" panose="00000800000000000000" pitchFamily="2" charset="-34"/>
            </a:endParaRPr>
          </a:p>
          <a:p>
            <a:pPr marR="0" lvl="0">
              <a:lnSpc>
                <a:spcPct val="107000"/>
              </a:lnSpc>
              <a:spcBef>
                <a:spcPts val="0"/>
              </a:spcBef>
              <a:spcAft>
                <a:spcPts val="800"/>
              </a:spcAft>
            </a:pPr>
            <a:r>
              <a:rPr lang="en-US" sz="3200" dirty="0">
                <a:solidFill>
                  <a:srgbClr val="28A8EA"/>
                </a:solidFill>
                <a:effectLst/>
                <a:latin typeface="Prompt Bold" panose="00000800000000000000" pitchFamily="2" charset="-34"/>
                <a:ea typeface="Calibri" panose="020F0502020204030204" pitchFamily="34" charset="0"/>
                <a:cs typeface="Prompt Bold" panose="00000800000000000000" pitchFamily="2" charset="-34"/>
              </a:rPr>
              <a:t>Firewalls and Servers</a:t>
            </a:r>
          </a:p>
          <a:p>
            <a:endParaRPr lang="en-US" dirty="0"/>
          </a:p>
        </p:txBody>
      </p:sp>
      <p:pic>
        <p:nvPicPr>
          <p:cNvPr id="8" name="Graphic 7">
            <a:extLst>
              <a:ext uri="{FF2B5EF4-FFF2-40B4-BE49-F238E27FC236}">
                <a16:creationId xmlns:a16="http://schemas.microsoft.com/office/drawing/2014/main" id="{866D8512-5D9E-4948-AB7F-139B2810E79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26937" y="1675184"/>
            <a:ext cx="729519" cy="646429"/>
          </a:xfrm>
          <a:prstGeom prst="rect">
            <a:avLst/>
          </a:prstGeom>
        </p:spPr>
      </p:pic>
      <p:pic>
        <p:nvPicPr>
          <p:cNvPr id="9" name="Picture 8" descr="A picture containing green, painted&#10;&#10;Description automatically generated">
            <a:extLst>
              <a:ext uri="{FF2B5EF4-FFF2-40B4-BE49-F238E27FC236}">
                <a16:creationId xmlns:a16="http://schemas.microsoft.com/office/drawing/2014/main" id="{0325285A-0381-4413-A501-64D7E10C8FE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2105" y="1925246"/>
            <a:ext cx="5197046" cy="346469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3" name="Graphic 12">
            <a:extLst>
              <a:ext uri="{FF2B5EF4-FFF2-40B4-BE49-F238E27FC236}">
                <a16:creationId xmlns:a16="http://schemas.microsoft.com/office/drawing/2014/main" id="{9AE1E246-C317-4621-930D-356A1A2CC03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26938" y="2684734"/>
            <a:ext cx="729519" cy="646429"/>
          </a:xfrm>
          <a:prstGeom prst="rect">
            <a:avLst/>
          </a:prstGeom>
        </p:spPr>
      </p:pic>
      <p:pic>
        <p:nvPicPr>
          <p:cNvPr id="14" name="Graphic 13">
            <a:extLst>
              <a:ext uri="{FF2B5EF4-FFF2-40B4-BE49-F238E27FC236}">
                <a16:creationId xmlns:a16="http://schemas.microsoft.com/office/drawing/2014/main" id="{29A6C626-575C-421A-8E31-3163231CF40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26939" y="3742662"/>
            <a:ext cx="729519" cy="646429"/>
          </a:xfrm>
          <a:prstGeom prst="rect">
            <a:avLst/>
          </a:prstGeom>
        </p:spPr>
      </p:pic>
      <p:pic>
        <p:nvPicPr>
          <p:cNvPr id="15" name="Graphic 14">
            <a:extLst>
              <a:ext uri="{FF2B5EF4-FFF2-40B4-BE49-F238E27FC236}">
                <a16:creationId xmlns:a16="http://schemas.microsoft.com/office/drawing/2014/main" id="{847A7775-CBA2-474D-B6E6-6BC5B7B5472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30515" y="4800590"/>
            <a:ext cx="729519" cy="646429"/>
          </a:xfrm>
          <a:prstGeom prst="rect">
            <a:avLst/>
          </a:prstGeom>
        </p:spPr>
      </p:pic>
    </p:spTree>
    <p:extLst>
      <p:ext uri="{BB962C8B-B14F-4D97-AF65-F5344CB8AC3E}">
        <p14:creationId xmlns:p14="http://schemas.microsoft.com/office/powerpoint/2010/main" val="25099001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C6DE3B6-25AE-492D-89C7-7FCC5D138E02}"/>
              </a:ext>
            </a:extLst>
          </p:cNvPr>
          <p:cNvSpPr/>
          <p:nvPr/>
        </p:nvSpPr>
        <p:spPr>
          <a:xfrm>
            <a:off x="0" y="0"/>
            <a:ext cx="12404036" cy="5711688"/>
          </a:xfrm>
          <a:prstGeom prst="rect">
            <a:avLst/>
          </a:prstGeom>
          <a:solidFill>
            <a:srgbClr val="244C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9" name="TextBox 8">
            <a:extLst>
              <a:ext uri="{FF2B5EF4-FFF2-40B4-BE49-F238E27FC236}">
                <a16:creationId xmlns:a16="http://schemas.microsoft.com/office/drawing/2014/main" id="{E8CA8DC5-E276-430F-9EE5-ADCDC17CF3FB}"/>
              </a:ext>
            </a:extLst>
          </p:cNvPr>
          <p:cNvSpPr txBox="1"/>
          <p:nvPr/>
        </p:nvSpPr>
        <p:spPr>
          <a:xfrm>
            <a:off x="3000720" y="799598"/>
            <a:ext cx="907201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prstClr val="white"/>
                </a:solidFill>
                <a:effectLst/>
                <a:uLnTx/>
                <a:uFillTx/>
                <a:latin typeface="Prompt Bold" panose="00000800000000000000" pitchFamily="2" charset="-34"/>
                <a:ea typeface="+mn-ea"/>
                <a:cs typeface="Prompt Bold" panose="00000800000000000000" pitchFamily="2" charset="-34"/>
              </a:rPr>
              <a:t>HOW CAN WE</a:t>
            </a:r>
            <a:endParaRPr kumimoji="0" lang="en-US" sz="9600" b="1" i="0" u="none" strike="noStrike" kern="1200" cap="none" spc="0" normalizeH="0" baseline="0" noProof="0" dirty="0">
              <a:ln>
                <a:noFill/>
              </a:ln>
              <a:solidFill>
                <a:prstClr val="white"/>
              </a:solidFill>
              <a:effectLst/>
              <a:uLnTx/>
              <a:uFillTx/>
              <a:latin typeface="Prompt Bold" panose="00000800000000000000" pitchFamily="2" charset="-34"/>
              <a:ea typeface="+mn-ea"/>
              <a:cs typeface="Prompt Bold" panose="00000800000000000000" pitchFamily="2" charset="-34"/>
            </a:endParaRPr>
          </a:p>
        </p:txBody>
      </p:sp>
      <p:sp>
        <p:nvSpPr>
          <p:cNvPr id="3" name="Rectangle 2">
            <a:extLst>
              <a:ext uri="{FF2B5EF4-FFF2-40B4-BE49-F238E27FC236}">
                <a16:creationId xmlns:a16="http://schemas.microsoft.com/office/drawing/2014/main" id="{2334961C-B253-43A2-A040-6E0647CF1B36}"/>
              </a:ext>
            </a:extLst>
          </p:cNvPr>
          <p:cNvSpPr/>
          <p:nvPr/>
        </p:nvSpPr>
        <p:spPr>
          <a:xfrm>
            <a:off x="3000720" y="1643269"/>
            <a:ext cx="6856364" cy="278537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500" b="0" i="0" u="none" strike="noStrike" kern="1200" cap="none" spc="0" normalizeH="0" baseline="0" noProof="0" dirty="0">
                <a:ln>
                  <a:noFill/>
                </a:ln>
                <a:solidFill>
                  <a:prstClr val="white"/>
                </a:solidFill>
                <a:effectLst/>
                <a:uLnTx/>
                <a:uFillTx/>
                <a:latin typeface="Prompt Bold" panose="00000800000000000000" pitchFamily="2" charset="-34"/>
                <a:ea typeface="+mn-ea"/>
                <a:cs typeface="Prompt Bold" panose="00000800000000000000" pitchFamily="2" charset="-34"/>
              </a:rPr>
              <a:t>HELP?</a:t>
            </a:r>
            <a:endParaRPr kumimoji="0" lang="en-US" sz="175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pic>
        <p:nvPicPr>
          <p:cNvPr id="7" name="Picture 6" descr="A sign on the side of a building&#10;&#10;Description automatically generated">
            <a:extLst>
              <a:ext uri="{FF2B5EF4-FFF2-40B4-BE49-F238E27FC236}">
                <a16:creationId xmlns:a16="http://schemas.microsoft.com/office/drawing/2014/main" id="{CF0C9E24-23DA-4CDE-8E53-9AE3A01C8DB7}"/>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0" y="-162339"/>
            <a:ext cx="12404035" cy="7182678"/>
          </a:xfrm>
          <a:prstGeom prst="rect">
            <a:avLst/>
          </a:prstGeom>
        </p:spPr>
      </p:pic>
      <p:sp>
        <p:nvSpPr>
          <p:cNvPr id="4" name="TextBox 3">
            <a:extLst>
              <a:ext uri="{FF2B5EF4-FFF2-40B4-BE49-F238E27FC236}">
                <a16:creationId xmlns:a16="http://schemas.microsoft.com/office/drawing/2014/main" id="{DB5CA7C3-E5BC-4B9C-9AEB-CF0154B0F5F9}"/>
              </a:ext>
            </a:extLst>
          </p:cNvPr>
          <p:cNvSpPr txBox="1"/>
          <p:nvPr/>
        </p:nvSpPr>
        <p:spPr>
          <a:xfrm>
            <a:off x="2858052" y="4350162"/>
            <a:ext cx="7149714" cy="160043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F8B616"/>
                </a:solidFill>
                <a:effectLst/>
                <a:uLnTx/>
                <a:uFillTx/>
                <a:latin typeface="Prompt Bold" panose="00000800000000000000" pitchFamily="2" charset="-34"/>
                <a:ea typeface="+mn-ea"/>
                <a:cs typeface="Prompt Bold" panose="00000800000000000000" pitchFamily="2" charset="-34"/>
              </a:rPr>
              <a:t>866-829-5557</a:t>
            </a:r>
            <a:endParaRPr kumimoji="0" lang="en-US" sz="8000" b="0" i="0" u="none" strike="noStrike" kern="1200" cap="none" spc="0" normalizeH="0" baseline="0" noProof="0" dirty="0">
              <a:ln>
                <a:noFill/>
              </a:ln>
              <a:solidFill>
                <a:srgbClr val="F8B616"/>
              </a:solidFill>
              <a:effectLst/>
              <a:uLnTx/>
              <a:uFillTx/>
              <a:latin typeface="Prompt Bold" panose="00000800000000000000" pitchFamily="2" charset="-34"/>
              <a:ea typeface="+mn-ea"/>
              <a:cs typeface="Prompt Bold" panose="00000800000000000000" pitchFamily="2" charset="-3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C3C42"/>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909052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descr="A sign on the side of a building&#10;&#10;Description automatically generated">
            <a:extLst>
              <a:ext uri="{FF2B5EF4-FFF2-40B4-BE49-F238E27FC236}">
                <a16:creationId xmlns:a16="http://schemas.microsoft.com/office/drawing/2014/main" id="{43ABC767-56AF-4283-A2C9-7E8E236EC526}"/>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Graphic 7">
            <a:extLst>
              <a:ext uri="{FF2B5EF4-FFF2-40B4-BE49-F238E27FC236}">
                <a16:creationId xmlns:a16="http://schemas.microsoft.com/office/drawing/2014/main" id="{4383589A-D9A9-4C34-8403-CAB4286CC26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45734" y="5557915"/>
            <a:ext cx="2339725" cy="974885"/>
          </a:xfrm>
          <a:prstGeom prst="rect">
            <a:avLst/>
          </a:prstGeom>
          <a:effectLst>
            <a:glow rad="63500">
              <a:schemeClr val="accent4">
                <a:satMod val="175000"/>
                <a:alpha val="40000"/>
              </a:schemeClr>
            </a:glow>
          </a:effectLst>
        </p:spPr>
      </p:pic>
    </p:spTree>
    <p:extLst>
      <p:ext uri="{BB962C8B-B14F-4D97-AF65-F5344CB8AC3E}">
        <p14:creationId xmlns:p14="http://schemas.microsoft.com/office/powerpoint/2010/main" val="603489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E86C8240-B5DA-43E6-A929-79D53F9C232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4762"/>
            <a:ext cx="12192000" cy="1695450"/>
          </a:xfrm>
          <a:prstGeom prst="rect">
            <a:avLst/>
          </a:prstGeom>
        </p:spPr>
      </p:pic>
      <p:pic>
        <p:nvPicPr>
          <p:cNvPr id="2050" name="Picture 2" descr="Image result for agenda">
            <a:extLst>
              <a:ext uri="{FF2B5EF4-FFF2-40B4-BE49-F238E27FC236}">
                <a16:creationId xmlns:a16="http://schemas.microsoft.com/office/drawing/2014/main" id="{EA5844CE-D910-4A91-B1BE-B4898052C18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1586" b="16192"/>
          <a:stretch/>
        </p:blipFill>
        <p:spPr bwMode="auto">
          <a:xfrm>
            <a:off x="534836" y="3079181"/>
            <a:ext cx="3329541" cy="98934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Graphical user interface&#10;&#10;Description automatically generated with low confidence">
            <a:extLst>
              <a:ext uri="{FF2B5EF4-FFF2-40B4-BE49-F238E27FC236}">
                <a16:creationId xmlns:a16="http://schemas.microsoft.com/office/drawing/2014/main" id="{A1579925-F48C-405A-AC47-E36F969EFF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99164" y="1954606"/>
            <a:ext cx="6858000" cy="3238500"/>
          </a:xfrm>
          <a:prstGeom prst="rect">
            <a:avLst/>
          </a:prstGeom>
        </p:spPr>
      </p:pic>
    </p:spTree>
    <p:extLst>
      <p:ext uri="{BB962C8B-B14F-4D97-AF65-F5344CB8AC3E}">
        <p14:creationId xmlns:p14="http://schemas.microsoft.com/office/powerpoint/2010/main" val="1802272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7C469F9A-7D91-4DE1-AA44-3C37196916E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20266"/>
            <a:ext cx="12192000" cy="1695450"/>
          </a:xfrm>
          <a:prstGeom prst="rect">
            <a:avLst/>
          </a:prstGeom>
        </p:spPr>
      </p:pic>
      <p:sp>
        <p:nvSpPr>
          <p:cNvPr id="2" name="Title 1">
            <a:extLst>
              <a:ext uri="{FF2B5EF4-FFF2-40B4-BE49-F238E27FC236}">
                <a16:creationId xmlns:a16="http://schemas.microsoft.com/office/drawing/2014/main" id="{68C9FD09-CAAC-4FEA-9848-F8833281C71A}"/>
              </a:ext>
            </a:extLst>
          </p:cNvPr>
          <p:cNvSpPr>
            <a:spLocks noGrp="1"/>
          </p:cNvSpPr>
          <p:nvPr>
            <p:ph type="title"/>
          </p:nvPr>
        </p:nvSpPr>
        <p:spPr>
          <a:xfrm>
            <a:off x="3865832" y="354384"/>
            <a:ext cx="9122874" cy="1320800"/>
          </a:xfrm>
        </p:spPr>
        <p:txBody>
          <a:bodyPr>
            <a:normAutofit/>
          </a:bodyPr>
          <a:lstStyle/>
          <a:p>
            <a:pPr algn="ctr"/>
            <a:r>
              <a:rPr lang="en-US" sz="4000" b="1" spc="-100" dirty="0">
                <a:solidFill>
                  <a:srgbClr val="28A8EA"/>
                </a:solidFill>
                <a:latin typeface="Prompt "/>
                <a:cs typeface="Prompt SemiBold" panose="00000700000000000000" pitchFamily="2" charset="-34"/>
              </a:rPr>
              <a:t>ACTIVE DIRECTORY </a:t>
            </a:r>
            <a:r>
              <a:rPr lang="en-US" sz="4000" b="1" spc="-100" dirty="0">
                <a:latin typeface="Prompt "/>
                <a:cs typeface="Prompt SemiBold" panose="00000700000000000000" pitchFamily="2" charset="-34"/>
              </a:rPr>
              <a:t>STATS</a:t>
            </a:r>
            <a:endParaRPr lang="en-US" sz="4000" dirty="0"/>
          </a:p>
        </p:txBody>
      </p:sp>
      <p:pic>
        <p:nvPicPr>
          <p:cNvPr id="11" name="Picture 10" descr="Graphical user interface&#10;&#10;Description automatically generated with low confidence">
            <a:extLst>
              <a:ext uri="{FF2B5EF4-FFF2-40B4-BE49-F238E27FC236}">
                <a16:creationId xmlns:a16="http://schemas.microsoft.com/office/drawing/2014/main" id="{F81739BE-7AA3-4A68-83A6-22150C1FF69B}"/>
              </a:ext>
            </a:extLst>
          </p:cNvPr>
          <p:cNvPicPr>
            <a:picLocks noChangeAspect="1"/>
          </p:cNvPicPr>
          <p:nvPr/>
        </p:nvPicPr>
        <p:blipFill rotWithShape="1">
          <a:blip r:embed="rId4">
            <a:extLst>
              <a:ext uri="{28A0092B-C50C-407E-A947-70E740481C1C}">
                <a14:useLocalDpi xmlns:a14="http://schemas.microsoft.com/office/drawing/2010/main" val="0"/>
              </a:ext>
            </a:extLst>
          </a:blip>
          <a:srcRect l="9625" t="22952" r="6018" b="24770"/>
          <a:stretch/>
        </p:blipFill>
        <p:spPr>
          <a:xfrm>
            <a:off x="289712" y="199176"/>
            <a:ext cx="3286408" cy="961751"/>
          </a:xfrm>
          <a:prstGeom prst="rect">
            <a:avLst/>
          </a:prstGeom>
        </p:spPr>
      </p:pic>
      <p:sp>
        <p:nvSpPr>
          <p:cNvPr id="9" name="TextBox 8">
            <a:extLst>
              <a:ext uri="{FF2B5EF4-FFF2-40B4-BE49-F238E27FC236}">
                <a16:creationId xmlns:a16="http://schemas.microsoft.com/office/drawing/2014/main" id="{356BA2E1-E1FD-4197-94DC-3AFEAF269591}"/>
              </a:ext>
            </a:extLst>
          </p:cNvPr>
          <p:cNvSpPr txBox="1"/>
          <p:nvPr/>
        </p:nvSpPr>
        <p:spPr>
          <a:xfrm>
            <a:off x="2607399" y="2049834"/>
            <a:ext cx="8383508" cy="3234219"/>
          </a:xfrm>
          <a:prstGeom prst="rect">
            <a:avLst/>
          </a:prstGeom>
          <a:noFill/>
        </p:spPr>
        <p:txBody>
          <a:bodyPr wrap="square" rtlCol="0">
            <a:spAutoFit/>
          </a:bodyPr>
          <a:lstStyle/>
          <a:p>
            <a:pPr marR="0" lvl="0">
              <a:lnSpc>
                <a:spcPct val="107000"/>
              </a:lnSpc>
              <a:spcBef>
                <a:spcPts val="0"/>
              </a:spcBef>
              <a:spcAft>
                <a:spcPts val="0"/>
              </a:spcAft>
            </a:pPr>
            <a:r>
              <a:rPr lang="en-US" sz="2400" dirty="0">
                <a:solidFill>
                  <a:srgbClr val="28A8EA"/>
                </a:solidFill>
                <a:effectLst/>
                <a:latin typeface="Prompt Bold" panose="00000800000000000000" pitchFamily="2" charset="-34"/>
                <a:ea typeface="Calibri" panose="020F0502020204030204" pitchFamily="34" charset="0"/>
                <a:cs typeface="Prompt Bold" panose="00000800000000000000" pitchFamily="2" charset="-34"/>
              </a:rPr>
              <a:t>AD OUTAGES HAVE A SERIOUS BUSINESS IMPACT</a:t>
            </a:r>
            <a:r>
              <a:rPr lang="en-US" sz="2400" dirty="0">
                <a:solidFill>
                  <a:srgbClr val="28A8EA"/>
                </a:solidFill>
                <a:effectLst/>
                <a:latin typeface="Prompt Medium" panose="00000600000000000000" pitchFamily="2" charset="-34"/>
                <a:ea typeface="Calibri" panose="020F0502020204030204" pitchFamily="34" charset="0"/>
                <a:cs typeface="Prompt Medium" panose="00000600000000000000" pitchFamily="2" charset="-34"/>
              </a:rPr>
              <a:t>.                               </a:t>
            </a:r>
            <a:r>
              <a:rPr lang="en-US" sz="1800" dirty="0">
                <a:effectLst/>
                <a:latin typeface="Prompt Medium" panose="00000600000000000000" pitchFamily="2" charset="-34"/>
                <a:ea typeface="Calibri" panose="020F0502020204030204" pitchFamily="34" charset="0"/>
                <a:cs typeface="Prompt Medium" panose="00000600000000000000" pitchFamily="2" charset="-34"/>
              </a:rPr>
              <a:t>Almost every respondent </a:t>
            </a:r>
            <a:r>
              <a:rPr lang="en-US" sz="1800" dirty="0">
                <a:solidFill>
                  <a:srgbClr val="28A8EA"/>
                </a:solidFill>
                <a:effectLst/>
                <a:latin typeface="Prompt Bold" panose="00000800000000000000" pitchFamily="2" charset="-34"/>
                <a:ea typeface="Calibri" panose="020F0502020204030204" pitchFamily="34" charset="0"/>
                <a:cs typeface="Prompt Bold" panose="00000800000000000000" pitchFamily="2" charset="-34"/>
              </a:rPr>
              <a:t>(97%) </a:t>
            </a:r>
            <a:r>
              <a:rPr lang="en-US" sz="1800" dirty="0">
                <a:effectLst/>
                <a:latin typeface="Prompt Medium" panose="00000600000000000000" pitchFamily="2" charset="-34"/>
                <a:ea typeface="Calibri" panose="020F0502020204030204" pitchFamily="34" charset="0"/>
                <a:cs typeface="Prompt Medium" panose="00000600000000000000" pitchFamily="2" charset="-34"/>
              </a:rPr>
              <a:t>said that AD is mission-critical to                the business, and </a:t>
            </a:r>
            <a:r>
              <a:rPr lang="en-US" sz="1800" dirty="0">
                <a:solidFill>
                  <a:srgbClr val="28A8EA"/>
                </a:solidFill>
                <a:effectLst/>
                <a:latin typeface="Prompt Bold" panose="00000800000000000000" pitchFamily="2" charset="-34"/>
                <a:ea typeface="Calibri" panose="020F0502020204030204" pitchFamily="34" charset="0"/>
                <a:cs typeface="Prompt Bold" panose="00000800000000000000" pitchFamily="2" charset="-34"/>
              </a:rPr>
              <a:t>84%</a:t>
            </a:r>
            <a:r>
              <a:rPr lang="en-US" sz="1800" dirty="0">
                <a:effectLst/>
                <a:latin typeface="Prompt Medium" panose="00000600000000000000" pitchFamily="2" charset="-34"/>
                <a:ea typeface="Calibri" panose="020F0502020204030204" pitchFamily="34" charset="0"/>
                <a:cs typeface="Prompt Medium" panose="00000600000000000000" pitchFamily="2" charset="-34"/>
              </a:rPr>
              <a:t> said that an AD outage would be significant, severe, or catastrophic.</a:t>
            </a:r>
          </a:p>
          <a:p>
            <a:pPr marR="0" lvl="0">
              <a:lnSpc>
                <a:spcPct val="107000"/>
              </a:lnSpc>
              <a:spcBef>
                <a:spcPts val="0"/>
              </a:spcBef>
              <a:spcAft>
                <a:spcPts val="0"/>
              </a:spcAft>
            </a:pPr>
            <a:endParaRPr lang="en-US" sz="1800" dirty="0">
              <a:effectLst/>
              <a:latin typeface="Prompt Medium" panose="00000600000000000000" pitchFamily="2" charset="-34"/>
              <a:ea typeface="Calibri" panose="020F0502020204030204" pitchFamily="34" charset="0"/>
              <a:cs typeface="Prompt Medium" panose="00000600000000000000" pitchFamily="2" charset="-34"/>
            </a:endParaRPr>
          </a:p>
          <a:p>
            <a:pPr marR="0" lvl="0">
              <a:lnSpc>
                <a:spcPct val="107000"/>
              </a:lnSpc>
              <a:spcBef>
                <a:spcPts val="0"/>
              </a:spcBef>
              <a:spcAft>
                <a:spcPts val="0"/>
              </a:spcAft>
            </a:pPr>
            <a:r>
              <a:rPr lang="en-US" sz="2400" dirty="0">
                <a:solidFill>
                  <a:srgbClr val="28A8EA"/>
                </a:solidFill>
                <a:effectLst/>
                <a:latin typeface="Prompt Bold" panose="00000800000000000000" pitchFamily="2" charset="-34"/>
                <a:ea typeface="Calibri" panose="020F0502020204030204" pitchFamily="34" charset="0"/>
                <a:cs typeface="Prompt Bold" panose="00000800000000000000" pitchFamily="2" charset="-34"/>
              </a:rPr>
              <a:t>AD RECOVERY FAILURE RATE IS HIGH.                                               </a:t>
            </a:r>
            <a:r>
              <a:rPr lang="en-US" sz="1800" dirty="0">
                <a:solidFill>
                  <a:srgbClr val="222222"/>
                </a:solidFill>
                <a:effectLst/>
                <a:latin typeface="Prompt Medium" panose="00000600000000000000" pitchFamily="2" charset="-34"/>
                <a:ea typeface="Calibri" panose="020F0502020204030204" pitchFamily="34" charset="0"/>
                <a:cs typeface="Prompt Medium" panose="00000600000000000000" pitchFamily="2" charset="-34"/>
              </a:rPr>
              <a:t>Most respondents </a:t>
            </a:r>
            <a:r>
              <a:rPr lang="en-US" sz="1800" dirty="0">
                <a:solidFill>
                  <a:srgbClr val="28A8EA"/>
                </a:solidFill>
                <a:effectLst/>
                <a:latin typeface="Prompt Bold" panose="00000800000000000000" pitchFamily="2" charset="-34"/>
                <a:ea typeface="Calibri" panose="020F0502020204030204" pitchFamily="34" charset="0"/>
                <a:cs typeface="Prompt Bold" panose="00000800000000000000" pitchFamily="2" charset="-34"/>
              </a:rPr>
              <a:t>(71%) </a:t>
            </a:r>
            <a:r>
              <a:rPr lang="en-US" sz="1800" dirty="0">
                <a:solidFill>
                  <a:srgbClr val="222222"/>
                </a:solidFill>
                <a:effectLst/>
                <a:latin typeface="Prompt Medium" panose="00000600000000000000" pitchFamily="2" charset="-34"/>
                <a:ea typeface="Calibri" panose="020F0502020204030204" pitchFamily="34" charset="0"/>
                <a:cs typeface="Prompt Medium" panose="00000600000000000000" pitchFamily="2" charset="-34"/>
              </a:rPr>
              <a:t>were only somewhat confident, not confident, or unsure about their ability to recover AD to new servers in a timely fashion. Only a tiny portion </a:t>
            </a:r>
            <a:r>
              <a:rPr lang="en-US" sz="1800" dirty="0">
                <a:solidFill>
                  <a:srgbClr val="28A8EA"/>
                </a:solidFill>
                <a:effectLst/>
                <a:latin typeface="Prompt Bold" panose="00000800000000000000" pitchFamily="2" charset="-34"/>
                <a:ea typeface="Calibri" panose="020F0502020204030204" pitchFamily="34" charset="0"/>
                <a:cs typeface="Prompt Bold" panose="00000800000000000000" pitchFamily="2" charset="-34"/>
              </a:rPr>
              <a:t>(3%) </a:t>
            </a:r>
            <a:r>
              <a:rPr lang="en-US" sz="1800" dirty="0">
                <a:solidFill>
                  <a:srgbClr val="222222"/>
                </a:solidFill>
                <a:effectLst/>
                <a:latin typeface="Prompt Medium" panose="00000600000000000000" pitchFamily="2" charset="-34"/>
                <a:ea typeface="Calibri" panose="020F0502020204030204" pitchFamily="34" charset="0"/>
                <a:cs typeface="Prompt Medium" panose="00000600000000000000" pitchFamily="2" charset="-34"/>
              </a:rPr>
              <a:t>said they were “extremely confident.”</a:t>
            </a:r>
            <a:endParaRPr lang="en-US" sz="1800" dirty="0">
              <a:effectLst/>
              <a:latin typeface="Prompt Medium" panose="00000600000000000000" pitchFamily="2" charset="-34"/>
              <a:ea typeface="Calibri" panose="020F0502020204030204" pitchFamily="34" charset="0"/>
              <a:cs typeface="Prompt Medium" panose="00000600000000000000" pitchFamily="2" charset="-34"/>
            </a:endParaRPr>
          </a:p>
          <a:p>
            <a:endParaRPr lang="en-US" dirty="0"/>
          </a:p>
        </p:txBody>
      </p:sp>
      <p:pic>
        <p:nvPicPr>
          <p:cNvPr id="13" name="Graphic 12">
            <a:extLst>
              <a:ext uri="{FF2B5EF4-FFF2-40B4-BE49-F238E27FC236}">
                <a16:creationId xmlns:a16="http://schemas.microsoft.com/office/drawing/2014/main" id="{991A1596-4330-4E3F-BA00-023DEF6EE34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76099" y="2049834"/>
            <a:ext cx="1317718" cy="1191014"/>
          </a:xfrm>
          <a:prstGeom prst="rect">
            <a:avLst/>
          </a:prstGeom>
        </p:spPr>
      </p:pic>
      <p:pic>
        <p:nvPicPr>
          <p:cNvPr id="14" name="Graphic 13">
            <a:extLst>
              <a:ext uri="{FF2B5EF4-FFF2-40B4-BE49-F238E27FC236}">
                <a16:creationId xmlns:a16="http://schemas.microsoft.com/office/drawing/2014/main" id="{66790C49-0A29-4E54-90DE-4F7859672C1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76099" y="3679164"/>
            <a:ext cx="1317718" cy="1191014"/>
          </a:xfrm>
          <a:prstGeom prst="rect">
            <a:avLst/>
          </a:prstGeom>
        </p:spPr>
      </p:pic>
      <p:sp>
        <p:nvSpPr>
          <p:cNvPr id="3" name="TextBox 2">
            <a:extLst>
              <a:ext uri="{FF2B5EF4-FFF2-40B4-BE49-F238E27FC236}">
                <a16:creationId xmlns:a16="http://schemas.microsoft.com/office/drawing/2014/main" id="{39DDF93B-A8AC-48EA-96C1-EEA46802A8FD}"/>
              </a:ext>
            </a:extLst>
          </p:cNvPr>
          <p:cNvSpPr txBox="1"/>
          <p:nvPr/>
        </p:nvSpPr>
        <p:spPr>
          <a:xfrm>
            <a:off x="1128713" y="5386388"/>
            <a:ext cx="6515100" cy="276999"/>
          </a:xfrm>
          <a:prstGeom prst="rect">
            <a:avLst/>
          </a:prstGeom>
          <a:noFill/>
        </p:spPr>
        <p:txBody>
          <a:bodyPr wrap="square" rtlCol="0">
            <a:spAutoFit/>
          </a:bodyPr>
          <a:lstStyle/>
          <a:p>
            <a:r>
              <a:rPr lang="en-US" sz="1200" dirty="0"/>
              <a:t>Source: </a:t>
            </a:r>
            <a:r>
              <a:rPr lang="en-US" sz="1200" dirty="0" err="1"/>
              <a:t>Semperis</a:t>
            </a:r>
            <a:r>
              <a:rPr lang="en-US" sz="1200" dirty="0"/>
              <a:t> – Recovering Active Directory from Cyber Disasters</a:t>
            </a:r>
          </a:p>
        </p:txBody>
      </p:sp>
    </p:spTree>
    <p:extLst>
      <p:ext uri="{BB962C8B-B14F-4D97-AF65-F5344CB8AC3E}">
        <p14:creationId xmlns:p14="http://schemas.microsoft.com/office/powerpoint/2010/main" val="853570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7C469F9A-7D91-4DE1-AA44-3C37196916E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20266"/>
            <a:ext cx="12192000" cy="1695450"/>
          </a:xfrm>
          <a:prstGeom prst="rect">
            <a:avLst/>
          </a:prstGeom>
        </p:spPr>
      </p:pic>
      <p:sp>
        <p:nvSpPr>
          <p:cNvPr id="2" name="Title 1">
            <a:extLst>
              <a:ext uri="{FF2B5EF4-FFF2-40B4-BE49-F238E27FC236}">
                <a16:creationId xmlns:a16="http://schemas.microsoft.com/office/drawing/2014/main" id="{68C9FD09-CAAC-4FEA-9848-F8833281C71A}"/>
              </a:ext>
            </a:extLst>
          </p:cNvPr>
          <p:cNvSpPr>
            <a:spLocks noGrp="1"/>
          </p:cNvSpPr>
          <p:nvPr>
            <p:ph type="title"/>
          </p:nvPr>
        </p:nvSpPr>
        <p:spPr>
          <a:xfrm>
            <a:off x="3865832" y="354384"/>
            <a:ext cx="9122874" cy="1320800"/>
          </a:xfrm>
        </p:spPr>
        <p:txBody>
          <a:bodyPr>
            <a:normAutofit/>
          </a:bodyPr>
          <a:lstStyle/>
          <a:p>
            <a:pPr algn="ctr"/>
            <a:r>
              <a:rPr lang="en-US" sz="4000" b="1" spc="-100" dirty="0">
                <a:solidFill>
                  <a:srgbClr val="28A8EA"/>
                </a:solidFill>
                <a:latin typeface="Prompt "/>
                <a:cs typeface="Prompt SemiBold" panose="00000700000000000000" pitchFamily="2" charset="-34"/>
              </a:rPr>
              <a:t>ACTIVE DIRECTORY </a:t>
            </a:r>
            <a:r>
              <a:rPr lang="en-US" sz="4000" b="1" spc="-100" dirty="0">
                <a:latin typeface="Prompt "/>
                <a:cs typeface="Prompt SemiBold" panose="00000700000000000000" pitchFamily="2" charset="-34"/>
              </a:rPr>
              <a:t>STATS</a:t>
            </a:r>
            <a:endParaRPr lang="en-US" sz="4000" dirty="0"/>
          </a:p>
        </p:txBody>
      </p:sp>
      <p:pic>
        <p:nvPicPr>
          <p:cNvPr id="11" name="Picture 10" descr="Graphical user interface&#10;&#10;Description automatically generated with low confidence">
            <a:extLst>
              <a:ext uri="{FF2B5EF4-FFF2-40B4-BE49-F238E27FC236}">
                <a16:creationId xmlns:a16="http://schemas.microsoft.com/office/drawing/2014/main" id="{F81739BE-7AA3-4A68-83A6-22150C1FF69B}"/>
              </a:ext>
            </a:extLst>
          </p:cNvPr>
          <p:cNvPicPr>
            <a:picLocks noChangeAspect="1"/>
          </p:cNvPicPr>
          <p:nvPr/>
        </p:nvPicPr>
        <p:blipFill rotWithShape="1">
          <a:blip r:embed="rId4">
            <a:extLst>
              <a:ext uri="{28A0092B-C50C-407E-A947-70E740481C1C}">
                <a14:useLocalDpi xmlns:a14="http://schemas.microsoft.com/office/drawing/2010/main" val="0"/>
              </a:ext>
            </a:extLst>
          </a:blip>
          <a:srcRect l="9625" t="22952" r="6018" b="24770"/>
          <a:stretch/>
        </p:blipFill>
        <p:spPr>
          <a:xfrm>
            <a:off x="289712" y="199176"/>
            <a:ext cx="3286408" cy="961751"/>
          </a:xfrm>
          <a:prstGeom prst="rect">
            <a:avLst/>
          </a:prstGeom>
        </p:spPr>
      </p:pic>
      <p:sp>
        <p:nvSpPr>
          <p:cNvPr id="9" name="TextBox 8">
            <a:extLst>
              <a:ext uri="{FF2B5EF4-FFF2-40B4-BE49-F238E27FC236}">
                <a16:creationId xmlns:a16="http://schemas.microsoft.com/office/drawing/2014/main" id="{356BA2E1-E1FD-4197-94DC-3AFEAF269591}"/>
              </a:ext>
            </a:extLst>
          </p:cNvPr>
          <p:cNvSpPr txBox="1"/>
          <p:nvPr/>
        </p:nvSpPr>
        <p:spPr>
          <a:xfrm>
            <a:off x="2290527" y="2049834"/>
            <a:ext cx="8926717" cy="3238002"/>
          </a:xfrm>
          <a:prstGeom prst="rect">
            <a:avLst/>
          </a:prstGeom>
          <a:noFill/>
        </p:spPr>
        <p:txBody>
          <a:bodyPr wrap="square" rtlCol="0">
            <a:spAutoFit/>
          </a:bodyPr>
          <a:lstStyle/>
          <a:p>
            <a:pPr marR="0" lvl="0">
              <a:lnSpc>
                <a:spcPct val="107000"/>
              </a:lnSpc>
              <a:spcBef>
                <a:spcPts val="0"/>
              </a:spcBef>
              <a:spcAft>
                <a:spcPts val="0"/>
              </a:spcAft>
            </a:pPr>
            <a:r>
              <a:rPr lang="en-US" sz="2400" dirty="0">
                <a:solidFill>
                  <a:srgbClr val="28A8EA"/>
                </a:solidFill>
                <a:effectLst/>
                <a:latin typeface="Prompt Bold" panose="00000800000000000000" pitchFamily="2" charset="-34"/>
                <a:ea typeface="Calibri" panose="020F0502020204030204" pitchFamily="34" charset="0"/>
                <a:cs typeface="Prompt Bold" panose="00000800000000000000" pitchFamily="2" charset="-34"/>
              </a:rPr>
              <a:t>AD RECOVERY PROCESSES REMAIN LARGELY UNTESTED. </a:t>
            </a:r>
          </a:p>
          <a:p>
            <a:pPr marR="0" lvl="0">
              <a:lnSpc>
                <a:spcPct val="107000"/>
              </a:lnSpc>
              <a:spcBef>
                <a:spcPts val="0"/>
              </a:spcBef>
              <a:spcAft>
                <a:spcPts val="0"/>
              </a:spcAft>
            </a:pPr>
            <a:r>
              <a:rPr lang="en-US" sz="1800" dirty="0">
                <a:solidFill>
                  <a:srgbClr val="222222"/>
                </a:solidFill>
                <a:effectLst/>
                <a:latin typeface="Prompt Medium" panose="00000600000000000000" pitchFamily="2" charset="-34"/>
                <a:ea typeface="Calibri" panose="020F0502020204030204" pitchFamily="34" charset="0"/>
                <a:cs typeface="Prompt Medium" panose="00000600000000000000" pitchFamily="2" charset="-34"/>
              </a:rPr>
              <a:t>Exactly one-third of organizations </a:t>
            </a:r>
            <a:r>
              <a:rPr lang="en-US" sz="1800" dirty="0">
                <a:solidFill>
                  <a:srgbClr val="28A8EA"/>
                </a:solidFill>
                <a:effectLst/>
                <a:latin typeface="Prompt Bold" panose="00000800000000000000" pitchFamily="2" charset="-34"/>
                <a:ea typeface="Calibri" panose="020F0502020204030204" pitchFamily="34" charset="0"/>
                <a:cs typeface="Prompt Bold" panose="00000800000000000000" pitchFamily="2" charset="-34"/>
              </a:rPr>
              <a:t>(33%) </a:t>
            </a:r>
            <a:r>
              <a:rPr lang="en-US" sz="1800" dirty="0">
                <a:solidFill>
                  <a:srgbClr val="222222"/>
                </a:solidFill>
                <a:effectLst/>
                <a:latin typeface="Prompt Medium" panose="00000600000000000000" pitchFamily="2" charset="-34"/>
                <a:ea typeface="Calibri" panose="020F0502020204030204" pitchFamily="34" charset="0"/>
                <a:cs typeface="Prompt Medium" panose="00000600000000000000" pitchFamily="2" charset="-34"/>
              </a:rPr>
              <a:t>said they have an AD cyber disaster recovery plan but never tested it, while </a:t>
            </a:r>
            <a:r>
              <a:rPr lang="en-US" sz="1800" dirty="0">
                <a:solidFill>
                  <a:srgbClr val="28A8EA"/>
                </a:solidFill>
                <a:effectLst/>
                <a:latin typeface="Prompt Bold" panose="00000800000000000000" pitchFamily="2" charset="-34"/>
                <a:ea typeface="Calibri" panose="020F0502020204030204" pitchFamily="34" charset="0"/>
                <a:cs typeface="Prompt Bold" panose="00000800000000000000" pitchFamily="2" charset="-34"/>
              </a:rPr>
              <a:t>21%</a:t>
            </a:r>
            <a:r>
              <a:rPr lang="en-US" sz="1800" dirty="0">
                <a:solidFill>
                  <a:srgbClr val="222222"/>
                </a:solidFill>
                <a:effectLst/>
                <a:latin typeface="Prompt Medium" panose="00000600000000000000" pitchFamily="2" charset="-34"/>
                <a:ea typeface="Calibri" panose="020F0502020204030204" pitchFamily="34" charset="0"/>
                <a:cs typeface="Prompt Medium" panose="00000600000000000000" pitchFamily="2" charset="-34"/>
              </a:rPr>
              <a:t> have no plan in place at all. Out of the entire poll, just </a:t>
            </a:r>
            <a:r>
              <a:rPr lang="en-US" sz="1800" dirty="0">
                <a:solidFill>
                  <a:srgbClr val="28A8EA"/>
                </a:solidFill>
                <a:effectLst/>
                <a:latin typeface="Prompt Bold" panose="00000800000000000000" pitchFamily="2" charset="-34"/>
                <a:ea typeface="Calibri" panose="020F0502020204030204" pitchFamily="34" charset="0"/>
                <a:cs typeface="Prompt Bold" panose="00000800000000000000" pitchFamily="2" charset="-34"/>
              </a:rPr>
              <a:t>15%</a:t>
            </a:r>
            <a:r>
              <a:rPr lang="en-US" sz="1800" dirty="0">
                <a:solidFill>
                  <a:srgbClr val="222222"/>
                </a:solidFill>
                <a:effectLst/>
                <a:latin typeface="Prompt Medium" panose="00000600000000000000" pitchFamily="2" charset="-34"/>
                <a:ea typeface="Calibri" panose="020F0502020204030204" pitchFamily="34" charset="0"/>
                <a:cs typeface="Prompt Medium" panose="00000600000000000000" pitchFamily="2" charset="-34"/>
              </a:rPr>
              <a:t> of respondents said they had tested their AD recovery plan in the last six months.</a:t>
            </a:r>
          </a:p>
          <a:p>
            <a:pPr marR="0" lvl="0">
              <a:lnSpc>
                <a:spcPct val="107000"/>
              </a:lnSpc>
              <a:spcBef>
                <a:spcPts val="0"/>
              </a:spcBef>
              <a:spcAft>
                <a:spcPts val="0"/>
              </a:spcAft>
            </a:pPr>
            <a:endParaRPr lang="en-US" sz="1800" dirty="0">
              <a:effectLst/>
              <a:latin typeface="Prompt Medium" panose="00000600000000000000" pitchFamily="2" charset="-34"/>
              <a:ea typeface="Calibri" panose="020F0502020204030204" pitchFamily="34" charset="0"/>
              <a:cs typeface="Prompt Medium" panose="00000600000000000000" pitchFamily="2" charset="-34"/>
            </a:endParaRPr>
          </a:p>
          <a:p>
            <a:pPr marR="0" lvl="0">
              <a:lnSpc>
                <a:spcPct val="107000"/>
              </a:lnSpc>
              <a:spcBef>
                <a:spcPts val="0"/>
              </a:spcBef>
              <a:spcAft>
                <a:spcPts val="800"/>
              </a:spcAft>
            </a:pPr>
            <a:r>
              <a:rPr lang="en-US" sz="1800" dirty="0">
                <a:solidFill>
                  <a:srgbClr val="222222"/>
                </a:solidFill>
                <a:effectLst/>
                <a:latin typeface="Prompt Medium" panose="00000600000000000000" pitchFamily="2" charset="-34"/>
                <a:ea typeface="Calibri" panose="020F0502020204030204" pitchFamily="34" charset="0"/>
                <a:cs typeface="Prompt Medium" panose="00000600000000000000" pitchFamily="2" charset="-34"/>
              </a:rPr>
              <a:t>Organizations expressed many concerns about AD recovery, with the lack of testing being the number one concern. This includes organizations that have not tested AD recovery at all and those who have tried but failed.</a:t>
            </a:r>
            <a:endParaRPr lang="en-US" sz="1800" dirty="0">
              <a:effectLst/>
              <a:latin typeface="Prompt Medium" panose="00000600000000000000" pitchFamily="2" charset="-34"/>
              <a:ea typeface="Calibri" panose="020F0502020204030204" pitchFamily="34" charset="0"/>
              <a:cs typeface="Prompt Medium" panose="00000600000000000000" pitchFamily="2" charset="-34"/>
            </a:endParaRPr>
          </a:p>
          <a:p>
            <a:endParaRPr lang="en-US" dirty="0"/>
          </a:p>
        </p:txBody>
      </p:sp>
      <p:pic>
        <p:nvPicPr>
          <p:cNvPr id="7" name="Graphic 6">
            <a:extLst>
              <a:ext uri="{FF2B5EF4-FFF2-40B4-BE49-F238E27FC236}">
                <a16:creationId xmlns:a16="http://schemas.microsoft.com/office/drawing/2014/main" id="{D30868E0-D3DA-49B7-8BE3-50D976982C6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5976" y="2303329"/>
            <a:ext cx="1317718" cy="1191014"/>
          </a:xfrm>
          <a:prstGeom prst="rect">
            <a:avLst/>
          </a:prstGeom>
        </p:spPr>
      </p:pic>
      <p:sp>
        <p:nvSpPr>
          <p:cNvPr id="10" name="TextBox 9">
            <a:extLst>
              <a:ext uri="{FF2B5EF4-FFF2-40B4-BE49-F238E27FC236}">
                <a16:creationId xmlns:a16="http://schemas.microsoft.com/office/drawing/2014/main" id="{044040FE-6FA8-46FF-8383-5AF000539E78}"/>
              </a:ext>
            </a:extLst>
          </p:cNvPr>
          <p:cNvSpPr txBox="1"/>
          <p:nvPr/>
        </p:nvSpPr>
        <p:spPr>
          <a:xfrm>
            <a:off x="1128713" y="5386388"/>
            <a:ext cx="6515100" cy="276999"/>
          </a:xfrm>
          <a:prstGeom prst="rect">
            <a:avLst/>
          </a:prstGeom>
          <a:noFill/>
        </p:spPr>
        <p:txBody>
          <a:bodyPr wrap="square" rtlCol="0">
            <a:spAutoFit/>
          </a:bodyPr>
          <a:lstStyle/>
          <a:p>
            <a:r>
              <a:rPr lang="en-US" sz="1200" dirty="0"/>
              <a:t>Source: </a:t>
            </a:r>
            <a:r>
              <a:rPr lang="en-US" sz="1200" dirty="0" err="1"/>
              <a:t>Semperis</a:t>
            </a:r>
            <a:r>
              <a:rPr lang="en-US" sz="1200" dirty="0"/>
              <a:t> – Recovering Active Directory from Cyber Disasters</a:t>
            </a:r>
          </a:p>
        </p:txBody>
      </p:sp>
    </p:spTree>
    <p:extLst>
      <p:ext uri="{BB962C8B-B14F-4D97-AF65-F5344CB8AC3E}">
        <p14:creationId xmlns:p14="http://schemas.microsoft.com/office/powerpoint/2010/main" val="3482456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434DE701-AB9C-415E-A57B-A46E2E001A5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4762"/>
            <a:ext cx="12192000" cy="1695450"/>
          </a:xfrm>
          <a:prstGeom prst="rect">
            <a:avLst/>
          </a:prstGeom>
        </p:spPr>
      </p:pic>
      <p:sp>
        <p:nvSpPr>
          <p:cNvPr id="3" name="Content Placeholder 2">
            <a:extLst>
              <a:ext uri="{FF2B5EF4-FFF2-40B4-BE49-F238E27FC236}">
                <a16:creationId xmlns:a16="http://schemas.microsoft.com/office/drawing/2014/main" id="{56DE7386-40D5-41AC-B982-C8D64A1E2631}"/>
              </a:ext>
            </a:extLst>
          </p:cNvPr>
          <p:cNvSpPr>
            <a:spLocks noGrp="1"/>
          </p:cNvSpPr>
          <p:nvPr>
            <p:ph idx="1"/>
          </p:nvPr>
        </p:nvSpPr>
        <p:spPr>
          <a:xfrm>
            <a:off x="5595040" y="3119451"/>
            <a:ext cx="6355533" cy="3880773"/>
          </a:xfrm>
        </p:spPr>
        <p:txBody>
          <a:bodyPr/>
          <a:lstStyle/>
          <a:p>
            <a:pPr marL="0" marR="0" indent="0">
              <a:lnSpc>
                <a:spcPct val="107000"/>
              </a:lnSpc>
              <a:spcBef>
                <a:spcPts val="0"/>
              </a:spcBef>
              <a:spcAft>
                <a:spcPts val="800"/>
              </a:spcAft>
              <a:buNone/>
            </a:pPr>
            <a:r>
              <a:rPr lang="en-US" sz="1800" dirty="0">
                <a:solidFill>
                  <a:srgbClr val="28A8EA"/>
                </a:solidFill>
                <a:effectLst/>
                <a:latin typeface="Prompt Bold" panose="00000800000000000000" pitchFamily="2" charset="-34"/>
                <a:ea typeface="Calibri" panose="020F0502020204030204" pitchFamily="34" charset="0"/>
                <a:cs typeface="Prompt Bold" panose="00000800000000000000" pitchFamily="2" charset="-34"/>
              </a:rPr>
              <a:t>Active Directory </a:t>
            </a:r>
            <a:r>
              <a:rPr lang="en-US" sz="1800" dirty="0">
                <a:solidFill>
                  <a:srgbClr val="222222"/>
                </a:solidFill>
                <a:effectLst/>
                <a:latin typeface="Prompt Medium" panose="00000600000000000000" pitchFamily="2" charset="-34"/>
                <a:ea typeface="Calibri" panose="020F0502020204030204" pitchFamily="34" charset="0"/>
                <a:cs typeface="Prompt Medium" panose="00000600000000000000" pitchFamily="2" charset="-34"/>
              </a:rPr>
              <a:t>helps you organize your company’s users, computer and more. Your IT admin uses AD to organize your company’s complete hierarchy from which computers belong on which network, to what your profile picture looks like or which users have access to the storage room.</a:t>
            </a:r>
            <a:endParaRPr lang="en-US" sz="1800" dirty="0">
              <a:effectLst/>
              <a:latin typeface="Prompt Medium" panose="00000600000000000000" pitchFamily="2" charset="-34"/>
              <a:ea typeface="Calibri" panose="020F0502020204030204" pitchFamily="34" charset="0"/>
              <a:cs typeface="Prompt Medium" panose="00000600000000000000" pitchFamily="2" charset="-34"/>
            </a:endParaRPr>
          </a:p>
        </p:txBody>
      </p:sp>
      <p:sp>
        <p:nvSpPr>
          <p:cNvPr id="11" name="TextBox 10">
            <a:extLst>
              <a:ext uri="{FF2B5EF4-FFF2-40B4-BE49-F238E27FC236}">
                <a16:creationId xmlns:a16="http://schemas.microsoft.com/office/drawing/2014/main" id="{A9E0AA7C-965A-4F3C-987B-FB66E7DE80C8}"/>
              </a:ext>
            </a:extLst>
          </p:cNvPr>
          <p:cNvSpPr txBox="1"/>
          <p:nvPr/>
        </p:nvSpPr>
        <p:spPr>
          <a:xfrm>
            <a:off x="5520106" y="1564253"/>
            <a:ext cx="11714497" cy="1230465"/>
          </a:xfrm>
          <a:prstGeom prst="rect">
            <a:avLst/>
          </a:prstGeom>
          <a:noFill/>
        </p:spPr>
        <p:txBody>
          <a:bodyPr wrap="square" rtlCol="0">
            <a:spAutoFit/>
          </a:bodyPr>
          <a:lstStyle/>
          <a:p>
            <a:pPr marL="0" marR="0" lvl="0" indent="0" defTabSz="457200" rtl="0" eaLnBrk="1" fontAlgn="auto" latinLnBrk="0" hangingPunct="1">
              <a:lnSpc>
                <a:spcPts val="4300"/>
              </a:lnSpc>
              <a:spcBef>
                <a:spcPts val="0"/>
              </a:spcBef>
              <a:spcAft>
                <a:spcPts val="0"/>
              </a:spcAft>
              <a:buClrTx/>
              <a:buSzTx/>
              <a:buFontTx/>
              <a:buNone/>
              <a:tabLst/>
              <a:defRPr/>
            </a:pPr>
            <a:r>
              <a:rPr kumimoji="0" lang="en-US" sz="4500" b="1" i="0" u="none" strike="noStrike" kern="1200" cap="none" spc="-100" normalizeH="0" baseline="0" noProof="0" dirty="0">
                <a:ln>
                  <a:noFill/>
                </a:ln>
                <a:effectLst/>
                <a:uLnTx/>
                <a:uFillTx/>
                <a:latin typeface="Prompt "/>
                <a:ea typeface="+mn-ea"/>
                <a:cs typeface="Prompt SemiBold" panose="00000700000000000000" pitchFamily="2" charset="-34"/>
              </a:rPr>
              <a:t>WHAT </a:t>
            </a:r>
            <a:r>
              <a:rPr lang="en-US" sz="4500" b="1" spc="-100" dirty="0">
                <a:latin typeface="Prompt "/>
                <a:cs typeface="Prompt SemiBold" panose="00000700000000000000" pitchFamily="2" charset="-34"/>
              </a:rPr>
              <a:t>IS</a:t>
            </a:r>
            <a:r>
              <a:rPr kumimoji="0" lang="en-US" sz="4500" b="1" i="0" u="none" strike="noStrike" kern="1200" cap="none" spc="-100" normalizeH="0" baseline="0" noProof="0" dirty="0">
                <a:ln>
                  <a:noFill/>
                </a:ln>
                <a:effectLst/>
                <a:uLnTx/>
                <a:uFillTx/>
                <a:latin typeface="Prompt "/>
                <a:ea typeface="+mn-ea"/>
                <a:cs typeface="Prompt SemiBold" panose="00000700000000000000" pitchFamily="2" charset="-34"/>
              </a:rPr>
              <a:t>  </a:t>
            </a:r>
          </a:p>
          <a:p>
            <a:pPr marL="0" marR="0" lvl="0" indent="0" defTabSz="457200" rtl="0" eaLnBrk="1" fontAlgn="auto" latinLnBrk="0" hangingPunct="1">
              <a:lnSpc>
                <a:spcPts val="4300"/>
              </a:lnSpc>
              <a:spcBef>
                <a:spcPts val="0"/>
              </a:spcBef>
              <a:spcAft>
                <a:spcPts val="0"/>
              </a:spcAft>
              <a:buClrTx/>
              <a:buSzTx/>
              <a:buFontTx/>
              <a:buNone/>
              <a:tabLst/>
              <a:defRPr/>
            </a:pPr>
            <a:r>
              <a:rPr kumimoji="0" lang="en-US" sz="4500" b="1" i="0" u="none" strike="noStrike" kern="1200" cap="none" spc="-100" normalizeH="0" baseline="0" noProof="0" dirty="0">
                <a:ln>
                  <a:noFill/>
                </a:ln>
                <a:solidFill>
                  <a:srgbClr val="28A8EA"/>
                </a:solidFill>
                <a:effectLst/>
                <a:uLnTx/>
                <a:uFillTx/>
                <a:latin typeface="Prompt "/>
                <a:ea typeface="+mn-ea"/>
                <a:cs typeface="Prompt SemiBold" panose="00000700000000000000" pitchFamily="2" charset="-34"/>
              </a:rPr>
              <a:t>ACTIVE DIRECTORY?</a:t>
            </a:r>
          </a:p>
        </p:txBody>
      </p:sp>
      <p:pic>
        <p:nvPicPr>
          <p:cNvPr id="23556" name="Picture 4" descr="Image result for icon active directory logo">
            <a:extLst>
              <a:ext uri="{FF2B5EF4-FFF2-40B4-BE49-F238E27FC236}">
                <a16:creationId xmlns:a16="http://schemas.microsoft.com/office/drawing/2014/main" id="{68261C48-25FF-4D9E-AD55-7FF599CAE8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028" y="1404351"/>
            <a:ext cx="3782837" cy="34302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093704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434DE701-AB9C-415E-A57B-A46E2E001A5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4762"/>
            <a:ext cx="12192000" cy="1695450"/>
          </a:xfrm>
          <a:prstGeom prst="rect">
            <a:avLst/>
          </a:prstGeom>
        </p:spPr>
      </p:pic>
      <p:sp>
        <p:nvSpPr>
          <p:cNvPr id="3" name="Content Placeholder 2">
            <a:extLst>
              <a:ext uri="{FF2B5EF4-FFF2-40B4-BE49-F238E27FC236}">
                <a16:creationId xmlns:a16="http://schemas.microsoft.com/office/drawing/2014/main" id="{56DE7386-40D5-41AC-B982-C8D64A1E2631}"/>
              </a:ext>
            </a:extLst>
          </p:cNvPr>
          <p:cNvSpPr>
            <a:spLocks noGrp="1"/>
          </p:cNvSpPr>
          <p:nvPr>
            <p:ph idx="1"/>
          </p:nvPr>
        </p:nvSpPr>
        <p:spPr>
          <a:xfrm>
            <a:off x="5338525" y="2832371"/>
            <a:ext cx="6853475" cy="3880773"/>
          </a:xfrm>
        </p:spPr>
        <p:txBody>
          <a:bodyPr/>
          <a:lstStyle/>
          <a:p>
            <a:pPr marL="0" indent="0">
              <a:lnSpc>
                <a:spcPct val="107000"/>
              </a:lnSpc>
              <a:spcBef>
                <a:spcPts val="0"/>
              </a:spcBef>
              <a:spcAft>
                <a:spcPts val="800"/>
              </a:spcAft>
              <a:buNone/>
            </a:pPr>
            <a:r>
              <a:rPr lang="en-US" sz="2000" dirty="0">
                <a:solidFill>
                  <a:srgbClr val="28A8EA"/>
                </a:solidFill>
                <a:effectLst/>
                <a:latin typeface="Prompt Bold" panose="00000800000000000000" pitchFamily="2" charset="-34"/>
                <a:ea typeface="Calibri" panose="020F0502020204030204" pitchFamily="34" charset="0"/>
                <a:cs typeface="Prompt Bold" panose="00000800000000000000" pitchFamily="2" charset="-34"/>
              </a:rPr>
              <a:t>Active Directory </a:t>
            </a:r>
            <a:r>
              <a:rPr lang="en-US" dirty="0">
                <a:solidFill>
                  <a:srgbClr val="222222"/>
                </a:solidFill>
                <a:effectLst/>
                <a:latin typeface="Prompt Medium" panose="00000600000000000000" pitchFamily="2" charset="-34"/>
                <a:ea typeface="Calibri" panose="020F0502020204030204" pitchFamily="34" charset="0"/>
                <a:cs typeface="Prompt Medium" panose="00000600000000000000" pitchFamily="2" charset="-34"/>
              </a:rPr>
              <a:t>allows network administrators to create and manage domains</a:t>
            </a:r>
            <a:r>
              <a:rPr lang="en-US" dirty="0">
                <a:solidFill>
                  <a:srgbClr val="28A8EA"/>
                </a:solidFill>
                <a:effectLst/>
                <a:latin typeface="Prompt Medium" panose="00000600000000000000" pitchFamily="2" charset="-34"/>
                <a:ea typeface="Calibri" panose="020F0502020204030204" pitchFamily="34" charset="0"/>
                <a:cs typeface="Prompt Medium" panose="00000600000000000000" pitchFamily="2" charset="-34"/>
              </a:rPr>
              <a:t>,</a:t>
            </a:r>
            <a:r>
              <a:rPr lang="en-US" dirty="0">
                <a:solidFill>
                  <a:srgbClr val="222222"/>
                </a:solidFill>
                <a:effectLst/>
                <a:latin typeface="Prompt Medium" panose="00000600000000000000" pitchFamily="2" charset="-34"/>
                <a:ea typeface="Calibri" panose="020F0502020204030204" pitchFamily="34" charset="0"/>
                <a:cs typeface="Prompt Medium" panose="00000600000000000000" pitchFamily="2" charset="-34"/>
              </a:rPr>
              <a:t> users, and objects within a network.                    </a:t>
            </a:r>
            <a:endParaRPr lang="en-US" sz="2000" dirty="0">
              <a:effectLst/>
              <a:latin typeface="Prompt Medium" panose="00000600000000000000" pitchFamily="2" charset="-34"/>
              <a:ea typeface="Calibri" panose="020F0502020204030204" pitchFamily="34" charset="0"/>
              <a:cs typeface="Prompt Medium" panose="00000600000000000000" pitchFamily="2" charset="-34"/>
            </a:endParaRPr>
          </a:p>
        </p:txBody>
      </p:sp>
      <p:sp>
        <p:nvSpPr>
          <p:cNvPr id="11" name="TextBox 10">
            <a:extLst>
              <a:ext uri="{FF2B5EF4-FFF2-40B4-BE49-F238E27FC236}">
                <a16:creationId xmlns:a16="http://schemas.microsoft.com/office/drawing/2014/main" id="{A9E0AA7C-965A-4F3C-987B-FB66E7DE80C8}"/>
              </a:ext>
            </a:extLst>
          </p:cNvPr>
          <p:cNvSpPr txBox="1"/>
          <p:nvPr/>
        </p:nvSpPr>
        <p:spPr>
          <a:xfrm>
            <a:off x="5266609" y="912402"/>
            <a:ext cx="11714497" cy="1781898"/>
          </a:xfrm>
          <a:prstGeom prst="rect">
            <a:avLst/>
          </a:prstGeom>
          <a:noFill/>
        </p:spPr>
        <p:txBody>
          <a:bodyPr wrap="square" rtlCol="0">
            <a:spAutoFit/>
          </a:bodyPr>
          <a:lstStyle/>
          <a:p>
            <a:pPr marL="0" marR="0" lvl="0" indent="0" defTabSz="457200" rtl="0" eaLnBrk="1" fontAlgn="auto" latinLnBrk="0" hangingPunct="1">
              <a:lnSpc>
                <a:spcPts val="4300"/>
              </a:lnSpc>
              <a:spcBef>
                <a:spcPts val="0"/>
              </a:spcBef>
              <a:spcAft>
                <a:spcPts val="0"/>
              </a:spcAft>
              <a:buClrTx/>
              <a:buSzTx/>
              <a:buFontTx/>
              <a:buNone/>
              <a:tabLst/>
              <a:defRPr/>
            </a:pPr>
            <a:r>
              <a:rPr kumimoji="0" lang="en-US" sz="4500" b="1" i="0" u="none" strike="noStrike" kern="1200" cap="none" spc="-100" normalizeH="0" baseline="0" noProof="0" dirty="0">
                <a:ln>
                  <a:noFill/>
                </a:ln>
                <a:effectLst/>
                <a:uLnTx/>
                <a:uFillTx/>
                <a:latin typeface="Prompt "/>
                <a:ea typeface="+mn-ea"/>
                <a:cs typeface="Prompt SemiBold" panose="00000700000000000000" pitchFamily="2" charset="-34"/>
              </a:rPr>
              <a:t>WHAT </a:t>
            </a:r>
            <a:r>
              <a:rPr lang="en-US" sz="4500" b="1" spc="-100" dirty="0">
                <a:latin typeface="Prompt "/>
                <a:cs typeface="Prompt SemiBold" panose="00000700000000000000" pitchFamily="2" charset="-34"/>
              </a:rPr>
              <a:t>DOES AN</a:t>
            </a:r>
            <a:r>
              <a:rPr kumimoji="0" lang="en-US" sz="4500" b="1" i="0" u="none" strike="noStrike" kern="1200" cap="none" spc="-100" normalizeH="0" baseline="0" noProof="0" dirty="0">
                <a:ln>
                  <a:noFill/>
                </a:ln>
                <a:effectLst/>
                <a:uLnTx/>
                <a:uFillTx/>
                <a:latin typeface="Prompt "/>
                <a:ea typeface="+mn-ea"/>
                <a:cs typeface="Prompt SemiBold" panose="00000700000000000000" pitchFamily="2" charset="-34"/>
              </a:rPr>
              <a:t>  </a:t>
            </a:r>
          </a:p>
          <a:p>
            <a:pPr marL="0" marR="0" lvl="0" indent="0" defTabSz="457200" rtl="0" eaLnBrk="1" fontAlgn="auto" latinLnBrk="0" hangingPunct="1">
              <a:lnSpc>
                <a:spcPts val="4300"/>
              </a:lnSpc>
              <a:spcBef>
                <a:spcPts val="0"/>
              </a:spcBef>
              <a:spcAft>
                <a:spcPts val="0"/>
              </a:spcAft>
              <a:buClrTx/>
              <a:buSzTx/>
              <a:buFontTx/>
              <a:buNone/>
              <a:tabLst/>
              <a:defRPr/>
            </a:pPr>
            <a:r>
              <a:rPr kumimoji="0" lang="en-US" sz="4500" b="1" i="0" u="none" strike="noStrike" kern="1200" cap="none" spc="-100" normalizeH="0" baseline="0" noProof="0" dirty="0">
                <a:ln>
                  <a:noFill/>
                </a:ln>
                <a:solidFill>
                  <a:srgbClr val="28A8EA"/>
                </a:solidFill>
                <a:effectLst/>
                <a:uLnTx/>
                <a:uFillTx/>
                <a:latin typeface="Prompt "/>
                <a:ea typeface="+mn-ea"/>
                <a:cs typeface="Prompt SemiBold" panose="00000700000000000000" pitchFamily="2" charset="-34"/>
              </a:rPr>
              <a:t>ACTIVE DIRECTORY </a:t>
            </a:r>
          </a:p>
          <a:p>
            <a:pPr marL="0" marR="0" lvl="0" indent="0" defTabSz="457200" rtl="0" eaLnBrk="1" fontAlgn="auto" latinLnBrk="0" hangingPunct="1">
              <a:lnSpc>
                <a:spcPts val="4300"/>
              </a:lnSpc>
              <a:spcBef>
                <a:spcPts val="0"/>
              </a:spcBef>
              <a:spcAft>
                <a:spcPts val="0"/>
              </a:spcAft>
              <a:buClrTx/>
              <a:buSzTx/>
              <a:buFontTx/>
              <a:buNone/>
              <a:tabLst/>
              <a:defRPr/>
            </a:pPr>
            <a:r>
              <a:rPr kumimoji="0" lang="en-US" sz="4500" b="1" i="0" u="none" strike="noStrike" kern="1200" cap="none" spc="-100" normalizeH="0" baseline="0" noProof="0" dirty="0">
                <a:ln>
                  <a:noFill/>
                </a:ln>
                <a:effectLst/>
                <a:uLnTx/>
                <a:uFillTx/>
                <a:latin typeface="Prompt "/>
                <a:ea typeface="+mn-ea"/>
                <a:cs typeface="Prompt SemiBold" panose="00000700000000000000" pitchFamily="2" charset="-34"/>
              </a:rPr>
              <a:t>DO?</a:t>
            </a:r>
          </a:p>
        </p:txBody>
      </p:sp>
      <p:pic>
        <p:nvPicPr>
          <p:cNvPr id="6" name="Picture 5" descr="Graphical user interface, text, application&#10;&#10;Description automatically generated">
            <a:extLst>
              <a:ext uri="{FF2B5EF4-FFF2-40B4-BE49-F238E27FC236}">
                <a16:creationId xmlns:a16="http://schemas.microsoft.com/office/drawing/2014/main" id="{FA22FE32-55B0-4ED9-9161-BD6E7100F6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32348" y="1285593"/>
            <a:ext cx="6565656" cy="369318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95941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49580774-2E91-41C0-9C8A-B97A7F4C8D4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20266"/>
            <a:ext cx="12192000" cy="1695450"/>
          </a:xfrm>
          <a:prstGeom prst="rect">
            <a:avLst/>
          </a:prstGeom>
        </p:spPr>
      </p:pic>
      <p:sp>
        <p:nvSpPr>
          <p:cNvPr id="2" name="Title 1">
            <a:extLst>
              <a:ext uri="{FF2B5EF4-FFF2-40B4-BE49-F238E27FC236}">
                <a16:creationId xmlns:a16="http://schemas.microsoft.com/office/drawing/2014/main" id="{54217FC1-7DDF-4562-85C0-A3B01B1E61FD}"/>
              </a:ext>
            </a:extLst>
          </p:cNvPr>
          <p:cNvSpPr>
            <a:spLocks noGrp="1"/>
          </p:cNvSpPr>
          <p:nvPr>
            <p:ph type="title"/>
          </p:nvPr>
        </p:nvSpPr>
        <p:spPr>
          <a:xfrm>
            <a:off x="1289863" y="362067"/>
            <a:ext cx="12192000" cy="1320800"/>
          </a:xfrm>
        </p:spPr>
        <p:txBody>
          <a:bodyPr>
            <a:noAutofit/>
          </a:bodyPr>
          <a:lstStyle/>
          <a:p>
            <a:r>
              <a:rPr lang="en-US" sz="4000" dirty="0">
                <a:latin typeface="Prompt SemiBold" panose="00000700000000000000" pitchFamily="2" charset="-34"/>
                <a:cs typeface="Prompt SemiBold" panose="00000700000000000000" pitchFamily="2" charset="-34"/>
              </a:rPr>
              <a:t>Where is your </a:t>
            </a:r>
            <a:r>
              <a:rPr lang="en-US" sz="4000" dirty="0">
                <a:solidFill>
                  <a:srgbClr val="28A8EA"/>
                </a:solidFill>
                <a:latin typeface="Prompt Bold" panose="00000800000000000000" pitchFamily="2" charset="-34"/>
                <a:cs typeface="Prompt Bold" panose="00000800000000000000" pitchFamily="2" charset="-34"/>
              </a:rPr>
              <a:t>AD</a:t>
            </a:r>
            <a:r>
              <a:rPr lang="en-US" sz="4000" dirty="0">
                <a:latin typeface="Prompt SemiBold" panose="00000700000000000000" pitchFamily="2" charset="-34"/>
                <a:cs typeface="Prompt SemiBold" panose="00000700000000000000" pitchFamily="2" charset="-34"/>
              </a:rPr>
              <a:t> housed or                                   where can it be?</a:t>
            </a:r>
            <a:br>
              <a:rPr lang="en-US" sz="4000" b="1" spc="-100" dirty="0">
                <a:solidFill>
                  <a:srgbClr val="5458AF"/>
                </a:solidFill>
                <a:latin typeface="Prompt "/>
                <a:cs typeface="Prompt SemiBold" panose="00000700000000000000" pitchFamily="2" charset="-34"/>
              </a:rPr>
            </a:br>
            <a:endParaRPr lang="en-US" sz="4000" dirty="0">
              <a:latin typeface="Prompt SemiBold" panose="00000700000000000000" pitchFamily="2" charset="-34"/>
              <a:cs typeface="Prompt SemiBold" panose="00000700000000000000" pitchFamily="2" charset="-34"/>
            </a:endParaRPr>
          </a:p>
        </p:txBody>
      </p:sp>
      <p:sp>
        <p:nvSpPr>
          <p:cNvPr id="4" name="TextBox 3">
            <a:extLst>
              <a:ext uri="{FF2B5EF4-FFF2-40B4-BE49-F238E27FC236}">
                <a16:creationId xmlns:a16="http://schemas.microsoft.com/office/drawing/2014/main" id="{CDD8D97B-8BB6-4DF1-A6F3-90D0466744CA}"/>
              </a:ext>
            </a:extLst>
          </p:cNvPr>
          <p:cNvSpPr txBox="1"/>
          <p:nvPr/>
        </p:nvSpPr>
        <p:spPr>
          <a:xfrm>
            <a:off x="6197540" y="2171095"/>
            <a:ext cx="5355907" cy="1953740"/>
          </a:xfrm>
          <a:prstGeom prst="rect">
            <a:avLst/>
          </a:prstGeom>
          <a:noFill/>
        </p:spPr>
        <p:txBody>
          <a:bodyPr wrap="square" rtlCol="0">
            <a:spAutoFit/>
          </a:bodyPr>
          <a:lstStyle/>
          <a:p>
            <a:pPr marL="0" marR="0">
              <a:lnSpc>
                <a:spcPct val="107000"/>
              </a:lnSpc>
              <a:spcBef>
                <a:spcPts val="0"/>
              </a:spcBef>
              <a:spcAft>
                <a:spcPts val="800"/>
              </a:spcAft>
            </a:pPr>
            <a:r>
              <a:rPr lang="en-US" sz="1600" dirty="0">
                <a:solidFill>
                  <a:srgbClr val="28A8EA"/>
                </a:solidFill>
                <a:effectLst/>
                <a:latin typeface="Prompt Bold" panose="00000800000000000000" pitchFamily="2" charset="-34"/>
                <a:ea typeface="Calibri" panose="020F0502020204030204" pitchFamily="34" charset="0"/>
                <a:cs typeface="Prompt Bold" panose="00000800000000000000" pitchFamily="2" charset="-34"/>
              </a:rPr>
              <a:t>Active Directory </a:t>
            </a:r>
            <a:r>
              <a:rPr lang="en-US" sz="1800" dirty="0">
                <a:solidFill>
                  <a:srgbClr val="222222"/>
                </a:solidFill>
                <a:effectLst/>
                <a:latin typeface="Prompt Medium" panose="00000600000000000000" pitchFamily="2" charset="-34"/>
                <a:ea typeface="Calibri" panose="020F0502020204030204" pitchFamily="34" charset="0"/>
                <a:cs typeface="Prompt Medium" panose="00000600000000000000" pitchFamily="2" charset="-34"/>
              </a:rPr>
              <a:t>services can be housed on a local server or in a hosted environment such as Microsoft Azure. In the case of Azure, this is a standalone offering that doesn’t require a fully hosted server environment.</a:t>
            </a:r>
            <a:endParaRPr lang="en-US" sz="1800" dirty="0">
              <a:effectLst/>
              <a:latin typeface="Prompt Medium" panose="00000600000000000000" pitchFamily="2" charset="-34"/>
              <a:ea typeface="Calibri" panose="020F0502020204030204" pitchFamily="34" charset="0"/>
              <a:cs typeface="Prompt Medium" panose="00000600000000000000" pitchFamily="2" charset="-34"/>
            </a:endParaRPr>
          </a:p>
          <a:p>
            <a:endParaRPr lang="en-US" dirty="0"/>
          </a:p>
        </p:txBody>
      </p:sp>
      <p:pic>
        <p:nvPicPr>
          <p:cNvPr id="12" name="Graphic 11">
            <a:extLst>
              <a:ext uri="{FF2B5EF4-FFF2-40B4-BE49-F238E27FC236}">
                <a16:creationId xmlns:a16="http://schemas.microsoft.com/office/drawing/2014/main" id="{F431906A-F126-4174-9AD5-C842A341EC0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89760" y="2284673"/>
            <a:ext cx="834261" cy="739241"/>
          </a:xfrm>
          <a:prstGeom prst="rect">
            <a:avLst/>
          </a:prstGeom>
        </p:spPr>
      </p:pic>
      <p:pic>
        <p:nvPicPr>
          <p:cNvPr id="35842" name="Picture 2" descr="Network servers isolated">
            <a:extLst>
              <a:ext uri="{FF2B5EF4-FFF2-40B4-BE49-F238E27FC236}">
                <a16:creationId xmlns:a16="http://schemas.microsoft.com/office/drawing/2014/main" id="{FF326D00-0008-4540-A1FB-5962B4F633A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89863" y="2091196"/>
            <a:ext cx="3550695" cy="3550695"/>
          </a:xfrm>
          <a:prstGeom prst="rect">
            <a:avLst/>
          </a:prstGeom>
          <a:noFill/>
          <a:extLst>
            <a:ext uri="{909E8E84-426E-40DD-AFC4-6F175D3DCCD1}">
              <a14:hiddenFill xmlns:a14="http://schemas.microsoft.com/office/drawing/2010/main">
                <a:solidFill>
                  <a:srgbClr val="FFFFFF"/>
                </a:solidFill>
              </a14:hiddenFill>
            </a:ext>
          </a:extLst>
        </p:spPr>
      </p:pic>
      <p:pic>
        <p:nvPicPr>
          <p:cNvPr id="35844" name="Picture 4" descr="Image result for azure active directory premium">
            <a:extLst>
              <a:ext uri="{FF2B5EF4-FFF2-40B4-BE49-F238E27FC236}">
                <a16:creationId xmlns:a16="http://schemas.microsoft.com/office/drawing/2014/main" id="{BC7CF96A-5F58-4E1F-81C8-EB8E7EDDD10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97540" y="4124835"/>
            <a:ext cx="2199203" cy="1378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2993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2" name="Picture 6" descr="Server concept illustration Free Vector">
            <a:extLst>
              <a:ext uri="{FF2B5EF4-FFF2-40B4-BE49-F238E27FC236}">
                <a16:creationId xmlns:a16="http://schemas.microsoft.com/office/drawing/2014/main" id="{C57A38B5-E41B-4A06-8541-188673BD06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84" y="1962364"/>
            <a:ext cx="3281125" cy="3281125"/>
          </a:xfrm>
          <a:prstGeom prst="rect">
            <a:avLst/>
          </a:prstGeom>
          <a:noFill/>
          <a:extLst>
            <a:ext uri="{909E8E84-426E-40DD-AFC4-6F175D3DCCD1}">
              <a14:hiddenFill xmlns:a14="http://schemas.microsoft.com/office/drawing/2010/main">
                <a:solidFill>
                  <a:srgbClr val="FFFFFF"/>
                </a:solidFill>
              </a14:hiddenFill>
            </a:ext>
          </a:extLst>
        </p:spPr>
      </p:pic>
      <p:pic>
        <p:nvPicPr>
          <p:cNvPr id="3" name="Graphic 2">
            <a:extLst>
              <a:ext uri="{FF2B5EF4-FFF2-40B4-BE49-F238E27FC236}">
                <a16:creationId xmlns:a16="http://schemas.microsoft.com/office/drawing/2014/main" id="{49580774-2E91-41C0-9C8A-B97A7F4C8D4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20266"/>
            <a:ext cx="12192000" cy="1695450"/>
          </a:xfrm>
          <a:prstGeom prst="rect">
            <a:avLst/>
          </a:prstGeom>
        </p:spPr>
      </p:pic>
      <p:sp>
        <p:nvSpPr>
          <p:cNvPr id="2" name="Title 1">
            <a:extLst>
              <a:ext uri="{FF2B5EF4-FFF2-40B4-BE49-F238E27FC236}">
                <a16:creationId xmlns:a16="http://schemas.microsoft.com/office/drawing/2014/main" id="{54217FC1-7DDF-4562-85C0-A3B01B1E61FD}"/>
              </a:ext>
            </a:extLst>
          </p:cNvPr>
          <p:cNvSpPr>
            <a:spLocks noGrp="1"/>
          </p:cNvSpPr>
          <p:nvPr>
            <p:ph type="title"/>
          </p:nvPr>
        </p:nvSpPr>
        <p:spPr>
          <a:xfrm>
            <a:off x="560923" y="310649"/>
            <a:ext cx="11975502" cy="1320800"/>
          </a:xfrm>
        </p:spPr>
        <p:txBody>
          <a:bodyPr>
            <a:noAutofit/>
          </a:bodyPr>
          <a:lstStyle/>
          <a:p>
            <a:r>
              <a:rPr lang="en-US" sz="4000" dirty="0">
                <a:latin typeface="Prompt SemiBold" panose="00000700000000000000" pitchFamily="2" charset="-34"/>
                <a:cs typeface="Prompt SemiBold" panose="00000700000000000000" pitchFamily="2" charset="-34"/>
              </a:rPr>
              <a:t>How does </a:t>
            </a:r>
            <a:r>
              <a:rPr lang="en-US" sz="4000" b="1" spc="-100" dirty="0">
                <a:solidFill>
                  <a:srgbClr val="28A8EA"/>
                </a:solidFill>
                <a:latin typeface="Prompt "/>
                <a:cs typeface="Prompt SemiBold" panose="00000700000000000000" pitchFamily="2" charset="-34"/>
              </a:rPr>
              <a:t>ACTIVE DIRECTORY </a:t>
            </a:r>
            <a:br>
              <a:rPr lang="en-US" sz="4000" b="1" spc="-100" dirty="0">
                <a:solidFill>
                  <a:srgbClr val="28A8EA"/>
                </a:solidFill>
                <a:latin typeface="Prompt "/>
                <a:cs typeface="Prompt SemiBold" panose="00000700000000000000" pitchFamily="2" charset="-34"/>
              </a:rPr>
            </a:br>
            <a:r>
              <a:rPr lang="en-US" sz="4000" b="1" spc="-100" dirty="0">
                <a:solidFill>
                  <a:schemeClr val="tx1"/>
                </a:solidFill>
                <a:latin typeface="Prompt Medium" panose="00000600000000000000" pitchFamily="2" charset="-34"/>
                <a:cs typeface="Prompt Medium" panose="00000600000000000000" pitchFamily="2" charset="-34"/>
              </a:rPr>
              <a:t>benefit your business? </a:t>
            </a:r>
            <a:br>
              <a:rPr lang="en-US" sz="4000" b="1" spc="-100" dirty="0">
                <a:solidFill>
                  <a:srgbClr val="5458AF"/>
                </a:solidFill>
                <a:latin typeface="Prompt "/>
                <a:cs typeface="Prompt SemiBold" panose="00000700000000000000" pitchFamily="2" charset="-34"/>
              </a:rPr>
            </a:br>
            <a:endParaRPr lang="en-US" sz="4000" dirty="0">
              <a:latin typeface="Prompt SemiBold" panose="00000700000000000000" pitchFamily="2" charset="-34"/>
              <a:cs typeface="Prompt SemiBold" panose="00000700000000000000" pitchFamily="2" charset="-34"/>
            </a:endParaRPr>
          </a:p>
        </p:txBody>
      </p:sp>
      <p:sp>
        <p:nvSpPr>
          <p:cNvPr id="4" name="TextBox 3">
            <a:extLst>
              <a:ext uri="{FF2B5EF4-FFF2-40B4-BE49-F238E27FC236}">
                <a16:creationId xmlns:a16="http://schemas.microsoft.com/office/drawing/2014/main" id="{CDD8D97B-8BB6-4DF1-A6F3-90D0466744CA}"/>
              </a:ext>
            </a:extLst>
          </p:cNvPr>
          <p:cNvSpPr txBox="1"/>
          <p:nvPr/>
        </p:nvSpPr>
        <p:spPr>
          <a:xfrm>
            <a:off x="4844174" y="1810074"/>
            <a:ext cx="7559644" cy="2323778"/>
          </a:xfrm>
          <a:prstGeom prst="rect">
            <a:avLst/>
          </a:prstGeom>
          <a:noFill/>
        </p:spPr>
        <p:txBody>
          <a:bodyPr wrap="square" rtlCol="0">
            <a:spAutoFit/>
          </a:bodyPr>
          <a:lstStyle/>
          <a:p>
            <a:pPr marL="0" marR="0">
              <a:lnSpc>
                <a:spcPct val="107000"/>
              </a:lnSpc>
              <a:spcBef>
                <a:spcPts val="0"/>
              </a:spcBef>
              <a:spcAft>
                <a:spcPts val="800"/>
              </a:spcAft>
            </a:pPr>
            <a:r>
              <a:rPr lang="en-US" sz="2000" b="1" dirty="0">
                <a:solidFill>
                  <a:srgbClr val="28A8EA"/>
                </a:solidFill>
                <a:effectLst/>
                <a:latin typeface="Prompt Bold" panose="00000800000000000000" pitchFamily="2" charset="-34"/>
                <a:ea typeface="Calibri" panose="020F0502020204030204" pitchFamily="34" charset="0"/>
                <a:cs typeface="Prompt Bold" panose="00000800000000000000" pitchFamily="2" charset="-34"/>
              </a:rPr>
              <a:t>ADMINISTRATIVE CONTROL</a:t>
            </a:r>
            <a:endParaRPr lang="en-US" sz="2000" dirty="0">
              <a:solidFill>
                <a:srgbClr val="28A8EA"/>
              </a:solidFill>
              <a:effectLst/>
              <a:latin typeface="Prompt Bold" panose="00000800000000000000" pitchFamily="2" charset="-34"/>
              <a:ea typeface="Calibri" panose="020F0502020204030204" pitchFamily="34" charset="0"/>
              <a:cs typeface="Prompt Bold" panose="00000800000000000000" pitchFamily="2" charset="-34"/>
            </a:endParaRPr>
          </a:p>
          <a:p>
            <a:pPr marL="0" marR="0">
              <a:lnSpc>
                <a:spcPct val="107000"/>
              </a:lnSpc>
              <a:spcBef>
                <a:spcPts val="0"/>
              </a:spcBef>
              <a:spcAft>
                <a:spcPts val="800"/>
              </a:spcAft>
            </a:pPr>
            <a:r>
              <a:rPr lang="en-US" sz="1600" dirty="0">
                <a:solidFill>
                  <a:srgbClr val="222222"/>
                </a:solidFill>
                <a:effectLst/>
                <a:latin typeface="Prompt Medium" panose="00000600000000000000" pitchFamily="2" charset="-34"/>
                <a:ea typeface="Calibri" panose="020F0502020204030204" pitchFamily="34" charset="0"/>
                <a:cs typeface="Prompt Medium" panose="00000600000000000000" pitchFamily="2" charset="-34"/>
              </a:rPr>
              <a:t>Since </a:t>
            </a:r>
            <a:r>
              <a:rPr lang="en-US" sz="1600" dirty="0">
                <a:solidFill>
                  <a:srgbClr val="28A8EA"/>
                </a:solidFill>
                <a:effectLst/>
                <a:latin typeface="Prompt Bold" panose="00000800000000000000" pitchFamily="2" charset="-34"/>
                <a:ea typeface="Calibri" panose="020F0502020204030204" pitchFamily="34" charset="0"/>
                <a:cs typeface="Prompt Bold" panose="00000800000000000000" pitchFamily="2" charset="-34"/>
              </a:rPr>
              <a:t>Active Directory </a:t>
            </a:r>
            <a:r>
              <a:rPr lang="en-US" sz="1600" dirty="0">
                <a:solidFill>
                  <a:srgbClr val="222222"/>
                </a:solidFill>
                <a:effectLst/>
                <a:latin typeface="Prompt Medium" panose="00000600000000000000" pitchFamily="2" charset="-34"/>
                <a:ea typeface="Calibri" panose="020F0502020204030204" pitchFamily="34" charset="0"/>
                <a:cs typeface="Prompt Medium" panose="00000600000000000000" pitchFamily="2" charset="-34"/>
              </a:rPr>
              <a:t>grants control of all machines on a network       to the administrator, that person can oversee anything that happens on the domain.</a:t>
            </a:r>
            <a:endParaRPr lang="en-US" sz="1600" dirty="0">
              <a:effectLst/>
              <a:latin typeface="Prompt Medium" panose="00000600000000000000" pitchFamily="2" charset="-34"/>
              <a:ea typeface="Calibri" panose="020F0502020204030204" pitchFamily="34" charset="0"/>
              <a:cs typeface="Prompt Medium" panose="00000600000000000000" pitchFamily="2" charset="-34"/>
            </a:endParaRPr>
          </a:p>
          <a:p>
            <a:pPr marL="0" marR="0">
              <a:lnSpc>
                <a:spcPct val="107000"/>
              </a:lnSpc>
              <a:spcBef>
                <a:spcPts val="0"/>
              </a:spcBef>
              <a:spcAft>
                <a:spcPts val="800"/>
              </a:spcAft>
            </a:pPr>
            <a:r>
              <a:rPr lang="en-US" sz="1600" dirty="0">
                <a:solidFill>
                  <a:srgbClr val="222222"/>
                </a:solidFill>
                <a:effectLst/>
                <a:latin typeface="Prompt Medium" panose="00000600000000000000" pitchFamily="2" charset="-34"/>
                <a:ea typeface="Calibri" panose="020F0502020204030204" pitchFamily="34" charset="0"/>
                <a:cs typeface="Prompt Medium" panose="00000600000000000000" pitchFamily="2" charset="-34"/>
              </a:rPr>
              <a:t>This makes it easier to implement specific settings and grant                      certain rights and privileges to users on the network.</a:t>
            </a:r>
            <a:endParaRPr lang="en-US" sz="1600" dirty="0">
              <a:effectLst/>
              <a:latin typeface="Prompt Medium" panose="00000600000000000000" pitchFamily="2" charset="-34"/>
              <a:ea typeface="Calibri" panose="020F0502020204030204" pitchFamily="34" charset="0"/>
              <a:cs typeface="Prompt Medium" panose="00000600000000000000" pitchFamily="2" charset="-34"/>
            </a:endParaRPr>
          </a:p>
          <a:p>
            <a:endParaRPr lang="en-US" dirty="0"/>
          </a:p>
        </p:txBody>
      </p:sp>
      <p:sp>
        <p:nvSpPr>
          <p:cNvPr id="7" name="TextBox 6">
            <a:extLst>
              <a:ext uri="{FF2B5EF4-FFF2-40B4-BE49-F238E27FC236}">
                <a16:creationId xmlns:a16="http://schemas.microsoft.com/office/drawing/2014/main" id="{134990F2-0B5C-42CE-A6EF-D267A01BB570}"/>
              </a:ext>
            </a:extLst>
          </p:cNvPr>
          <p:cNvSpPr txBox="1"/>
          <p:nvPr/>
        </p:nvSpPr>
        <p:spPr>
          <a:xfrm>
            <a:off x="4944534" y="4029125"/>
            <a:ext cx="6906452" cy="1694246"/>
          </a:xfrm>
          <a:prstGeom prst="rect">
            <a:avLst/>
          </a:prstGeom>
          <a:noFill/>
        </p:spPr>
        <p:txBody>
          <a:bodyPr wrap="square" rtlCol="0">
            <a:spAutoFit/>
          </a:bodyPr>
          <a:lstStyle/>
          <a:p>
            <a:pPr marL="0" marR="0">
              <a:lnSpc>
                <a:spcPct val="107000"/>
              </a:lnSpc>
              <a:spcBef>
                <a:spcPts val="0"/>
              </a:spcBef>
              <a:spcAft>
                <a:spcPts val="800"/>
              </a:spcAft>
            </a:pPr>
            <a:r>
              <a:rPr lang="en-US" sz="2000" b="1" dirty="0">
                <a:solidFill>
                  <a:srgbClr val="28A8EA"/>
                </a:solidFill>
                <a:effectLst/>
                <a:latin typeface="Prompt Bold" panose="00000800000000000000" pitchFamily="2" charset="-34"/>
                <a:ea typeface="Calibri" panose="020F0502020204030204" pitchFamily="34" charset="0"/>
                <a:cs typeface="Prompt Bold" panose="00000800000000000000" pitchFamily="2" charset="-34"/>
              </a:rPr>
              <a:t>CENTRAL STORAGE</a:t>
            </a:r>
            <a:endParaRPr lang="en-US" sz="2000" dirty="0">
              <a:solidFill>
                <a:srgbClr val="28A8EA"/>
              </a:solidFill>
              <a:effectLst/>
              <a:latin typeface="Prompt Bold" panose="00000800000000000000" pitchFamily="2" charset="-34"/>
              <a:ea typeface="Calibri" panose="020F0502020204030204" pitchFamily="34" charset="0"/>
              <a:cs typeface="Prompt Bold" panose="00000800000000000000" pitchFamily="2" charset="-34"/>
            </a:endParaRPr>
          </a:p>
          <a:p>
            <a:pPr marL="0" marR="0">
              <a:lnSpc>
                <a:spcPct val="107000"/>
              </a:lnSpc>
              <a:spcBef>
                <a:spcPts val="0"/>
              </a:spcBef>
              <a:spcAft>
                <a:spcPts val="800"/>
              </a:spcAft>
            </a:pPr>
            <a:r>
              <a:rPr lang="en-US" sz="1600" dirty="0">
                <a:solidFill>
                  <a:srgbClr val="28A8EA"/>
                </a:solidFill>
                <a:effectLst/>
                <a:latin typeface="Prompt Bold" panose="00000800000000000000" pitchFamily="2" charset="-34"/>
                <a:ea typeface="Calibri" panose="020F0502020204030204" pitchFamily="34" charset="0"/>
                <a:cs typeface="Prompt Bold" panose="00000800000000000000" pitchFamily="2" charset="-34"/>
              </a:rPr>
              <a:t>Active Directory </a:t>
            </a:r>
            <a:r>
              <a:rPr lang="en-US" sz="1600" dirty="0">
                <a:solidFill>
                  <a:srgbClr val="222222"/>
                </a:solidFill>
                <a:effectLst/>
                <a:latin typeface="Prompt Medium" panose="00000600000000000000" pitchFamily="2" charset="-34"/>
                <a:ea typeface="Calibri" panose="020F0502020204030204" pitchFamily="34" charset="0"/>
                <a:cs typeface="Prompt Medium" panose="00000600000000000000" pitchFamily="2" charset="-34"/>
              </a:rPr>
              <a:t>domains also provide a </a:t>
            </a:r>
            <a:r>
              <a:rPr lang="en-US" sz="1600" dirty="0">
                <a:solidFill>
                  <a:schemeClr val="tx2">
                    <a:lumMod val="50000"/>
                  </a:schemeClr>
                </a:solidFill>
                <a:latin typeface="Prompt Medium" panose="00000600000000000000" pitchFamily="2" charset="-34"/>
                <a:ea typeface="Calibri" panose="020F0502020204030204" pitchFamily="34" charset="0"/>
                <a:cs typeface="Prompt Medium" panose="00000600000000000000" pitchFamily="2" charset="-34"/>
              </a:rPr>
              <a:t>centralized storage repository</a:t>
            </a:r>
            <a:r>
              <a:rPr lang="en-US" sz="1600" dirty="0">
                <a:solidFill>
                  <a:srgbClr val="28A8EA"/>
                </a:solidFill>
                <a:effectLst/>
                <a:latin typeface="Prompt Medium" panose="00000600000000000000" pitchFamily="2" charset="-34"/>
                <a:ea typeface="Calibri" panose="020F0502020204030204" pitchFamily="34" charset="0"/>
                <a:cs typeface="Prompt Medium" panose="00000600000000000000" pitchFamily="2" charset="-34"/>
              </a:rPr>
              <a:t> </a:t>
            </a:r>
            <a:r>
              <a:rPr lang="en-US" sz="1600" dirty="0">
                <a:solidFill>
                  <a:srgbClr val="222222"/>
                </a:solidFill>
                <a:effectLst/>
                <a:latin typeface="Prompt Medium" panose="00000600000000000000" pitchFamily="2" charset="-34"/>
                <a:ea typeface="Calibri" panose="020F0502020204030204" pitchFamily="34" charset="0"/>
                <a:cs typeface="Prompt Medium" panose="00000600000000000000" pitchFamily="2" charset="-34"/>
              </a:rPr>
              <a:t>for users’ files.  By saving files to the central server,  other users on the domain can access them if necessary.</a:t>
            </a:r>
            <a:endParaRPr lang="en-US" sz="1600" dirty="0">
              <a:effectLst/>
              <a:latin typeface="Prompt Medium" panose="00000600000000000000" pitchFamily="2" charset="-34"/>
              <a:ea typeface="Calibri" panose="020F0502020204030204" pitchFamily="34" charset="0"/>
              <a:cs typeface="Prompt Medium" panose="00000600000000000000" pitchFamily="2" charset="-34"/>
            </a:endParaRPr>
          </a:p>
          <a:p>
            <a:endParaRPr lang="en-US" dirty="0"/>
          </a:p>
        </p:txBody>
      </p:sp>
      <p:pic>
        <p:nvPicPr>
          <p:cNvPr id="11" name="Graphic 10">
            <a:extLst>
              <a:ext uri="{FF2B5EF4-FFF2-40B4-BE49-F238E27FC236}">
                <a16:creationId xmlns:a16="http://schemas.microsoft.com/office/drawing/2014/main" id="{88599F5E-7EB3-4041-B9BA-2CFC6704DF9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42408" y="4156396"/>
            <a:ext cx="834261" cy="739241"/>
          </a:xfrm>
          <a:prstGeom prst="rect">
            <a:avLst/>
          </a:prstGeom>
        </p:spPr>
      </p:pic>
      <p:pic>
        <p:nvPicPr>
          <p:cNvPr id="12" name="Graphic 11">
            <a:extLst>
              <a:ext uri="{FF2B5EF4-FFF2-40B4-BE49-F238E27FC236}">
                <a16:creationId xmlns:a16="http://schemas.microsoft.com/office/drawing/2014/main" id="{F431906A-F126-4174-9AD5-C842A341EC0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02961" y="1962364"/>
            <a:ext cx="834261" cy="739241"/>
          </a:xfrm>
          <a:prstGeom prst="rect">
            <a:avLst/>
          </a:prstGeom>
        </p:spPr>
      </p:pic>
    </p:spTree>
    <p:extLst>
      <p:ext uri="{BB962C8B-B14F-4D97-AF65-F5344CB8AC3E}">
        <p14:creationId xmlns:p14="http://schemas.microsoft.com/office/powerpoint/2010/main" val="2234104656"/>
      </p:ext>
    </p:extLst>
  </p:cSld>
  <p:clrMapOvr>
    <a:masterClrMapping/>
  </p:clrMapOvr>
</p:sld>
</file>

<file path=ppt/theme/theme1.xml><?xml version="1.0" encoding="utf-8"?>
<a:theme xmlns:a="http://schemas.openxmlformats.org/drawingml/2006/main" name="Facet">
  <a:themeElements>
    <a:clrScheme name="Custom 15">
      <a:dk1>
        <a:srgbClr val="0C3C42"/>
      </a:dk1>
      <a:lt1>
        <a:sysClr val="window" lastClr="FFFFFF"/>
      </a:lt1>
      <a:dk2>
        <a:srgbClr val="595959"/>
      </a:dk2>
      <a:lt2>
        <a:srgbClr val="A9D3E1"/>
      </a:lt2>
      <a:accent1>
        <a:srgbClr val="0C3C42"/>
      </a:accent1>
      <a:accent2>
        <a:srgbClr val="92D050"/>
      </a:accent2>
      <a:accent3>
        <a:srgbClr val="FAC300"/>
      </a:accent3>
      <a:accent4>
        <a:srgbClr val="BCBCBC"/>
      </a:accent4>
      <a:accent5>
        <a:srgbClr val="EBEBEB"/>
      </a:accent5>
      <a:accent6>
        <a:srgbClr val="FFFFFF"/>
      </a:accent6>
      <a:hlink>
        <a:srgbClr val="0C3C42"/>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8360</TotalTime>
  <Words>2184</Words>
  <Application>Microsoft Office PowerPoint</Application>
  <PresentationFormat>Widescreen</PresentationFormat>
  <Paragraphs>171</Paragraphs>
  <Slides>27</Slides>
  <Notes>10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Arial</vt:lpstr>
      <vt:lpstr>Calibri</vt:lpstr>
      <vt:lpstr>Prompt</vt:lpstr>
      <vt:lpstr>Prompt </vt:lpstr>
      <vt:lpstr>Prompt Black</vt:lpstr>
      <vt:lpstr>Prompt Bold</vt:lpstr>
      <vt:lpstr>Prompt Medium</vt:lpstr>
      <vt:lpstr>Prompt SemiBold</vt:lpstr>
      <vt:lpstr>Trebuchet MS</vt:lpstr>
      <vt:lpstr>Wingdings 3</vt:lpstr>
      <vt:lpstr>Facet</vt:lpstr>
      <vt:lpstr>PowerPoint Presentation</vt:lpstr>
      <vt:lpstr>PowerPoint Presentation</vt:lpstr>
      <vt:lpstr>PowerPoint Presentation</vt:lpstr>
      <vt:lpstr>ACTIVE DIRECTORY STATS</vt:lpstr>
      <vt:lpstr>ACTIVE DIRECTORY STATS</vt:lpstr>
      <vt:lpstr>PowerPoint Presentation</vt:lpstr>
      <vt:lpstr>PowerPoint Presentation</vt:lpstr>
      <vt:lpstr>Where is your AD housed or                                   where can it be? </vt:lpstr>
      <vt:lpstr>How does ACTIVE DIRECTORY  benefit your business?  </vt:lpstr>
      <vt:lpstr>PowerPoint Presentation</vt:lpstr>
      <vt:lpstr>PowerPoint Presentation</vt:lpstr>
      <vt:lpstr>What are the SECURITY   benefits of ACTIVE DIRECTORY?  </vt:lpstr>
      <vt:lpstr>PowerPoint Presentation</vt:lpstr>
      <vt:lpstr>Threats to the Active Directory Systems?  </vt:lpstr>
      <vt:lpstr>PowerPoint Presentation</vt:lpstr>
      <vt:lpstr>PowerPoint Presentation</vt:lpstr>
      <vt:lpstr>How do bad actors compromise the  ACTIVE DIRECTORY?</vt:lpstr>
      <vt:lpstr>PowerPoint Presentation</vt:lpstr>
      <vt:lpstr>PowerPoint Presentation</vt:lpstr>
      <vt:lpstr>How do these compromises impact the ability to do business? </vt:lpstr>
      <vt:lpstr>Top 5 CONCERNS for recovering                        ACTIVE DIRECTORY after a cyberattack</vt:lpstr>
      <vt:lpstr>What are common best practices to protect the ACTIVE DIRECTORY against attacks? </vt:lpstr>
      <vt:lpstr>What should be included in an ACTIVE DIRECTORY recovery plan?</vt:lpstr>
      <vt:lpstr>Why is an image-based backup is                            key to restoring AD?</vt:lpstr>
      <vt:lpstr>How does TN help protect against and assist in recovery of ACTIVE DIRECTORY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Montgomery</dc:creator>
  <cp:lastModifiedBy>Chris Montgomery</cp:lastModifiedBy>
  <cp:revision>142</cp:revision>
  <dcterms:created xsi:type="dcterms:W3CDTF">2020-04-17T18:15:52Z</dcterms:created>
  <dcterms:modified xsi:type="dcterms:W3CDTF">2021-03-01T15:49:45Z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b40c179-fda0-4985-a84c-a1157a93b558_Enabled">
    <vt:lpwstr>true</vt:lpwstr>
  </property>
  <property fmtid="{D5CDD505-2E9C-101B-9397-08002B2CF9AE}" pid="3" name="MSIP_Label_6b40c179-fda0-4985-a84c-a1157a93b558_SetDate">
    <vt:lpwstr>2020-04-17T18:15:52Z</vt:lpwstr>
  </property>
  <property fmtid="{D5CDD505-2E9C-101B-9397-08002B2CF9AE}" pid="4" name="MSIP_Label_6b40c179-fda0-4985-a84c-a1157a93b558_Method">
    <vt:lpwstr>Standard</vt:lpwstr>
  </property>
  <property fmtid="{D5CDD505-2E9C-101B-9397-08002B2CF9AE}" pid="5" name="MSIP_Label_6b40c179-fda0-4985-a84c-a1157a93b558_Name">
    <vt:lpwstr>Credit Card Numver</vt:lpwstr>
  </property>
  <property fmtid="{D5CDD505-2E9C-101B-9397-08002B2CF9AE}" pid="6" name="MSIP_Label_6b40c179-fda0-4985-a84c-a1157a93b558_SiteId">
    <vt:lpwstr>2c903cb0-dae5-4431-9590-7fd3b7d33f11</vt:lpwstr>
  </property>
  <property fmtid="{D5CDD505-2E9C-101B-9397-08002B2CF9AE}" pid="7" name="MSIP_Label_6b40c179-fda0-4985-a84c-a1157a93b558_ActionId">
    <vt:lpwstr>e5ad620e-d3d6-4d8f-b83e-000080efb27c</vt:lpwstr>
  </property>
  <property fmtid="{D5CDD505-2E9C-101B-9397-08002B2CF9AE}" pid="8" name="MSIP_Label_6b40c179-fda0-4985-a84c-a1157a93b558_ContentBits">
    <vt:lpwstr>0</vt:lpwstr>
  </property>
</Properties>
</file>